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4" r:id="rId9"/>
    <p:sldId id="266" r:id="rId10"/>
    <p:sldId id="262" r:id="rId11"/>
    <p:sldId id="263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 autoAdjust="0"/>
    <p:restoredTop sz="94612" autoAdjust="0"/>
  </p:normalViewPr>
  <p:slideViewPr>
    <p:cSldViewPr>
      <p:cViewPr varScale="1">
        <p:scale>
          <a:sx n="106" d="100"/>
          <a:sy n="106" d="100"/>
        </p:scale>
        <p:origin x="-57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7ED5BC-43DC-4822-8A53-C151ACC47CCD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6D6A6-26BD-481E-A233-F0EFF0F3E3F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36D6A6-26BD-481E-A233-F0EFF0F3E3F7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87C25-1835-49C2-9D69-F082FD527FDB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0AC6E-5F36-433B-B0F9-BF611366C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87C25-1835-49C2-9D69-F082FD527FDB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0AC6E-5F36-433B-B0F9-BF611366C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87C25-1835-49C2-9D69-F082FD527FDB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0AC6E-5F36-433B-B0F9-BF611366C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87C25-1835-49C2-9D69-F082FD527FDB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0AC6E-5F36-433B-B0F9-BF611366C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87C25-1835-49C2-9D69-F082FD527FDB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0AC6E-5F36-433B-B0F9-BF611366C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87C25-1835-49C2-9D69-F082FD527FDB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0AC6E-5F36-433B-B0F9-BF611366C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87C25-1835-49C2-9D69-F082FD527FDB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0AC6E-5F36-433B-B0F9-BF611366C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87C25-1835-49C2-9D69-F082FD527FDB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0AC6E-5F36-433B-B0F9-BF611366C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87C25-1835-49C2-9D69-F082FD527FDB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0AC6E-5F36-433B-B0F9-BF611366C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87C25-1835-49C2-9D69-F082FD527FDB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0AC6E-5F36-433B-B0F9-BF611366C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87C25-1835-49C2-9D69-F082FD527FDB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C00AC6E-5F36-433B-B0F9-BF611366C9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E87C25-1835-49C2-9D69-F082FD527FDB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00AC6E-5F36-433B-B0F9-BF611366C91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Економ</a:t>
            </a:r>
            <a:r>
              <a:rPr lang="uk-UA" dirty="0" err="1" smtClean="0"/>
              <a:t>ічні</a:t>
            </a:r>
            <a:r>
              <a:rPr lang="uk-UA" dirty="0" smtClean="0"/>
              <a:t> райони України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Карпатський район</a:t>
            </a:r>
            <a:endParaRPr lang="ru-RU" dirty="0"/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4" name="Picture 8" descr="http://upload.wikimedia.org/wikipedia/commons/2/22/Ostr%C3%A1,_Ve%C4%BEk%C3%A1_Fatra_(SVK)_-_Western_Summ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499991" cy="3501008"/>
          </a:xfrm>
          <a:prstGeom prst="rect">
            <a:avLst/>
          </a:prstGeom>
          <a:noFill/>
        </p:spPr>
      </p:pic>
      <p:pic>
        <p:nvPicPr>
          <p:cNvPr id="34820" name="Picture 4" descr="http://poxod.at.ua/foto/0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3501008"/>
            <a:ext cx="4644008" cy="3356992"/>
          </a:xfrm>
          <a:prstGeom prst="rect">
            <a:avLst/>
          </a:prstGeom>
          <a:noFill/>
        </p:spPr>
      </p:pic>
      <p:pic>
        <p:nvPicPr>
          <p:cNvPr id="34818" name="Picture 2" descr="http://uastudent.com/wp-content/uploads/2012/04/karpatu-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0"/>
            <a:ext cx="4644008" cy="3501008"/>
          </a:xfrm>
          <a:prstGeom prst="rect">
            <a:avLst/>
          </a:prstGeom>
          <a:noFill/>
        </p:spPr>
      </p:pic>
      <p:pic>
        <p:nvPicPr>
          <p:cNvPr id="34822" name="Picture 6" descr="http://tourlib.net/statti_ukr/images/monastyrskyj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501008"/>
            <a:ext cx="4499992" cy="335699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1164134"/>
            <a:ext cx="9144000" cy="5693866"/>
          </a:xfrm>
          <a:prstGeom prst="rect">
            <a:avLst/>
          </a:prstGeom>
          <a:noFill/>
          <a:effectLst>
            <a:glow rad="228600">
              <a:schemeClr val="accent4">
                <a:lumMod val="60000"/>
                <a:lumOff val="40000"/>
                <a:alpha val="40000"/>
              </a:schemeClr>
            </a:glow>
            <a:reflection blurRad="6350" stA="50000" endA="300" endPos="90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0">
            <a:spAutoFit/>
            <a:sp3d/>
          </a:bodyPr>
          <a:lstStyle/>
          <a:p>
            <a:r>
              <a:rPr lang="ru-RU" sz="1400" dirty="0" smtClean="0">
                <a:solidFill>
                  <a:schemeClr val="accent6"/>
                </a:solidFill>
              </a:rPr>
              <a:t> 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Найбільшим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містом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Західного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соціально-економічного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району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є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Львів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(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близько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735 тис.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мешканців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). У </a:t>
            </a:r>
          </a:p>
          <a:p>
            <a:r>
              <a:rPr lang="ru-RU" sz="1400" dirty="0" err="1" smtClean="0">
                <a:solidFill>
                  <a:schemeClr val="bg1"/>
                </a:solidFill>
                <a:effectLst/>
              </a:rPr>
              <a:t>промисловому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комплексі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міста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провідне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місце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посідають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машинобудування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(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транспортне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, </a:t>
            </a:r>
          </a:p>
          <a:p>
            <a:r>
              <a:rPr lang="ru-RU" sz="1400" dirty="0" err="1" smtClean="0">
                <a:solidFill>
                  <a:schemeClr val="bg1"/>
                </a:solidFill>
                <a:effectLst/>
              </a:rPr>
              <a:t>сільськогосподарське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радіоелектронне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верстатобудування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),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хімічна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й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нафтохімічна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промисловість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, а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також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галузі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легкої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та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харчової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індустрії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виробництво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будівельних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матеріалів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. У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Львові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розміщений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Західний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науковий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центр НАН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України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близько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тридцяти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вищих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навчальних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закладів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різного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профілю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, у тому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числі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національний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університет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ім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.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Івана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Франка,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університет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«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Львівська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політехніка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»,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Львівська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національна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</a:p>
          <a:p>
            <a:r>
              <a:rPr lang="ru-RU" sz="1400" dirty="0" err="1" smtClean="0">
                <a:solidFill>
                  <a:schemeClr val="bg1"/>
                </a:solidFill>
                <a:effectLst/>
              </a:rPr>
              <a:t>музична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академія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ім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. М. В. Лисенка,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Українська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академія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друкарства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;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дванадцять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театрів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серед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них театр опери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і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балету,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тридцять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два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музеї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, картинна галерея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тощо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.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Львів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посідає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перше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місце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серед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міст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України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за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кількістю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історико-архітектурних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пам'яток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.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Архітектурний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ансамбль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історичного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центру Львова занесено до списку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Світової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спадщини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 ЮНЕСКО.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Найдавнішими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архітектурними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пам'ятками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міста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є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Високий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замок,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Миколаївська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церква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Вірменський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собор,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готичні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та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барокові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споруди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тощо.Івано-Франківськ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(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близько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230 тис.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жителів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)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є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значним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економічним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і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культурно-освітнім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центром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області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та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економічного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району.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Провідними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у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виробничій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сфері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міста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є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машинобудування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хімічна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лісова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, легка та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харчова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 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галузі</a:t>
            </a:r>
            <a:r>
              <a:rPr lang="ru-RU" sz="1400" dirty="0">
                <a:solidFill>
                  <a:schemeClr val="bg1"/>
                </a:solidFill>
                <a:effectLst/>
              </a:rPr>
              <a:t> </a:t>
            </a:r>
            <a:endParaRPr lang="ru-RU" sz="1400" dirty="0" smtClean="0">
              <a:solidFill>
                <a:schemeClr val="bg1"/>
              </a:solidFill>
              <a:effectLst/>
            </a:endParaRPr>
          </a:p>
          <a:p>
            <a:r>
              <a:rPr lang="ru-RU" sz="1400" dirty="0" err="1" smtClean="0">
                <a:solidFill>
                  <a:schemeClr val="bg1"/>
                </a:solidFill>
                <a:effectLst/>
              </a:rPr>
              <a:t>промисловості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будівельно-індустріальний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комплекс. До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наукових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та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культурно-освітніх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установ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належать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науково-дослідні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інститути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сім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вищих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навчальних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закладів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серед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яких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Прикарпатський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національний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університет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імені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Василя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Стефаника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національний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технічний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університет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нафти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і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газу,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медична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академія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теологічна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академія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, а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також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драматичний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театр,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філармонія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музеї.Другим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за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кількістю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населення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економічним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і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культурним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центром у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Карпатському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економічному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районі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є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Чернівці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</a:p>
          <a:p>
            <a:r>
              <a:rPr lang="ru-RU" sz="1400" dirty="0" smtClean="0">
                <a:solidFill>
                  <a:schemeClr val="bg1"/>
                </a:solidFill>
                <a:effectLst/>
              </a:rPr>
              <a:t>(243 тис.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жителів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).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Місто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відоме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з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початку </a:t>
            </a:r>
            <a:r>
              <a:rPr lang="en-US" sz="1400" dirty="0" smtClean="0">
                <a:solidFill>
                  <a:schemeClr val="bg1"/>
                </a:solidFill>
                <a:effectLst/>
              </a:rPr>
              <a:t>XV 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ст.</a:t>
            </a:r>
            <a:r>
              <a:rPr lang="ru-RU" sz="1400" dirty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Зараз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воно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є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центром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промислового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вузла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і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спеціалізується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на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легкій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і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харчовій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промисловості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, а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також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машинобудуванні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та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деревообробній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індустрії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.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Серед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установ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соціальної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інфраструктури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важливу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роль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відіграють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Чернівецький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національний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університет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Буковинський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державний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медичний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університет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ціла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низка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науково-дослідних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іститутів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, два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театри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чотири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державні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музеї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серед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яких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літературно-меморіальні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  - Ольги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Кобилянської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Юрія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Федьковича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.</a:t>
            </a:r>
          </a:p>
          <a:p>
            <a:r>
              <a:rPr lang="ru-RU" sz="1400" dirty="0" smtClean="0">
                <a:solidFill>
                  <a:schemeClr val="bg1"/>
                </a:solidFill>
                <a:effectLst/>
              </a:rPr>
              <a:t>Ужгород (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понад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117 тис.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жителів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) —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найменший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серед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обласних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центрів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України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.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Виникло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місто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в </a:t>
            </a:r>
            <a:r>
              <a:rPr lang="en-US" sz="1400" dirty="0" smtClean="0">
                <a:solidFill>
                  <a:schemeClr val="bg1"/>
                </a:solidFill>
                <a:effectLst/>
              </a:rPr>
              <a:t>IX 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ст. Зараз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це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промисловий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центр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із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розвинутими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машинобудуванням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лісовою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, легкою та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харчовою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галузями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промисловості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. У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місті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функціонують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 два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університети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, два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театри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  <a:effectLst/>
              </a:rPr>
              <a:t>музеї</a:t>
            </a:r>
            <a:r>
              <a:rPr lang="ru-RU" sz="1400" dirty="0" smtClean="0">
                <a:solidFill>
                  <a:schemeClr val="bg1"/>
                </a:solidFill>
                <a:effectLst/>
              </a:rPr>
              <a:t>.</a:t>
            </a:r>
            <a:endParaRPr lang="ru-RU" sz="1400" dirty="0">
              <a:solidFill>
                <a:schemeClr val="bg1"/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404664"/>
            <a:ext cx="865705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Промислові</a:t>
            </a:r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центри</a:t>
            </a:r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та </a:t>
            </a:r>
            <a:r>
              <a:rPr lang="ru-RU" sz="28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найбільші</a:t>
            </a:r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міста</a:t>
            </a:r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492896"/>
            <a:ext cx="91440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/>
              <a:t>Має</a:t>
            </a:r>
            <a:r>
              <a:rPr lang="ru-RU" sz="1400" dirty="0" smtClean="0"/>
              <a:t> </a:t>
            </a:r>
            <a:r>
              <a:rPr lang="ru-RU" sz="1400" dirty="0" err="1" smtClean="0"/>
              <a:t>вигідне</a:t>
            </a:r>
            <a:r>
              <a:rPr lang="ru-RU" sz="1400" dirty="0" smtClean="0"/>
              <a:t> </a:t>
            </a:r>
            <a:r>
              <a:rPr lang="ru-RU" sz="1400" dirty="0" err="1" smtClean="0"/>
              <a:t>транспортно-географічне</a:t>
            </a:r>
            <a:r>
              <a:rPr lang="ru-RU" sz="1400" dirty="0" smtClean="0"/>
              <a:t> </a:t>
            </a:r>
            <a:r>
              <a:rPr lang="ru-RU" sz="1400" dirty="0" err="1" smtClean="0"/>
              <a:t>положення</a:t>
            </a:r>
            <a:r>
              <a:rPr lang="ru-RU" sz="1400" dirty="0" smtClean="0"/>
              <a:t>: </a:t>
            </a:r>
            <a:r>
              <a:rPr lang="ru-RU" sz="1400" dirty="0" err="1" smtClean="0"/>
              <a:t>лежить</a:t>
            </a:r>
            <a:r>
              <a:rPr lang="ru-RU" sz="1400" dirty="0" smtClean="0"/>
              <a:t> на </a:t>
            </a:r>
            <a:r>
              <a:rPr lang="ru-RU" sz="1400" dirty="0" err="1" smtClean="0"/>
              <a:t>перехресті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міжнародних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залізничних</a:t>
            </a:r>
            <a:r>
              <a:rPr lang="ru-RU" sz="1400" dirty="0" smtClean="0"/>
              <a:t>, </a:t>
            </a:r>
            <a:r>
              <a:rPr lang="ru-RU" sz="1400" dirty="0" err="1" smtClean="0"/>
              <a:t>трубопровідних</a:t>
            </a:r>
            <a:r>
              <a:rPr lang="ru-RU" sz="1400" dirty="0" smtClean="0"/>
              <a:t> та </a:t>
            </a:r>
            <a:r>
              <a:rPr lang="ru-RU" sz="1400" dirty="0" err="1" smtClean="0"/>
              <a:t>електричних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артерій</a:t>
            </a:r>
            <a:r>
              <a:rPr lang="ru-RU" sz="1400" dirty="0" smtClean="0"/>
              <a:t> — </a:t>
            </a:r>
            <a:r>
              <a:rPr lang="ru-RU" sz="1400" dirty="0" err="1" smtClean="0"/>
              <a:t>залізниць</a:t>
            </a:r>
            <a:r>
              <a:rPr lang="ru-RU" sz="1400" dirty="0" smtClean="0"/>
              <a:t> </a:t>
            </a:r>
            <a:r>
              <a:rPr lang="ru-RU" sz="1400" dirty="0" err="1" smtClean="0"/>
              <a:t>Київ</a:t>
            </a:r>
            <a:r>
              <a:rPr lang="ru-RU" sz="1400" dirty="0" smtClean="0"/>
              <a:t> — </a:t>
            </a:r>
            <a:r>
              <a:rPr lang="ru-RU" sz="1400" dirty="0" err="1" smtClean="0"/>
              <a:t>Львів</a:t>
            </a:r>
            <a:r>
              <a:rPr lang="ru-RU" sz="1400" dirty="0" smtClean="0"/>
              <a:t> — Прага, </a:t>
            </a:r>
            <a:r>
              <a:rPr lang="ru-RU" sz="1400" dirty="0" err="1" smtClean="0"/>
              <a:t>Київ</a:t>
            </a:r>
            <a:r>
              <a:rPr lang="ru-RU" sz="1400" dirty="0" smtClean="0"/>
              <a:t> — </a:t>
            </a:r>
            <a:r>
              <a:rPr lang="ru-RU" sz="1400" dirty="0" err="1" smtClean="0"/>
              <a:t>Львів</a:t>
            </a:r>
            <a:r>
              <a:rPr lang="ru-RU" sz="1400" dirty="0" smtClean="0"/>
              <a:t> — </a:t>
            </a:r>
            <a:r>
              <a:rPr lang="ru-RU" sz="1400" dirty="0" err="1" smtClean="0"/>
              <a:t>Краків</a:t>
            </a:r>
            <a:r>
              <a:rPr lang="ru-RU" sz="1400" dirty="0" smtClean="0"/>
              <a:t>, Варшава — </a:t>
            </a:r>
            <a:r>
              <a:rPr lang="ru-RU" sz="1400" dirty="0" err="1" smtClean="0"/>
              <a:t>Перемишль</a:t>
            </a:r>
            <a:r>
              <a:rPr lang="ru-RU" sz="1400" dirty="0" smtClean="0"/>
              <a:t> — </a:t>
            </a:r>
            <a:r>
              <a:rPr lang="ru-RU" sz="1400" dirty="0" err="1" smtClean="0"/>
              <a:t>Львів</a:t>
            </a:r>
            <a:r>
              <a:rPr lang="ru-RU" sz="1400" dirty="0" smtClean="0"/>
              <a:t> — Бухарест; </a:t>
            </a:r>
            <a:r>
              <a:rPr lang="ru-RU" sz="1400" dirty="0" err="1" smtClean="0"/>
              <a:t>газопроводів</a:t>
            </a:r>
            <a:r>
              <a:rPr lang="ru-RU" sz="1400" dirty="0" smtClean="0"/>
              <a:t> Уренгой — </a:t>
            </a:r>
            <a:r>
              <a:rPr lang="ru-RU" sz="1400" dirty="0" err="1" smtClean="0"/>
              <a:t>Помари</a:t>
            </a:r>
            <a:r>
              <a:rPr lang="ru-RU" sz="1400" dirty="0" smtClean="0"/>
              <a:t> — Ужгород, Оренбург — </a:t>
            </a:r>
            <a:r>
              <a:rPr lang="ru-RU" sz="1400" dirty="0" err="1" smtClean="0"/>
              <a:t>Західний</a:t>
            </a:r>
            <a:r>
              <a:rPr lang="ru-RU" sz="1400" dirty="0" smtClean="0"/>
              <a:t> кордон.</a:t>
            </a:r>
            <a:br>
              <a:rPr lang="ru-RU" sz="1400" dirty="0" smtClean="0"/>
            </a:br>
            <a:r>
              <a:rPr lang="ru-RU" sz="1400" dirty="0"/>
              <a:t> Великими </a:t>
            </a:r>
            <a:r>
              <a:rPr lang="ru-RU" sz="1400" dirty="0" err="1"/>
              <a:t>транспортними</a:t>
            </a:r>
            <a:r>
              <a:rPr lang="ru-RU" sz="1400" dirty="0"/>
              <a:t> </a:t>
            </a:r>
            <a:r>
              <a:rPr lang="ru-RU" sz="1400" dirty="0" err="1"/>
              <a:t>вузлами</a:t>
            </a:r>
            <a:r>
              <a:rPr lang="ru-RU" sz="1400" dirty="0"/>
              <a:t> </a:t>
            </a:r>
            <a:r>
              <a:rPr lang="ru-RU" sz="1400" dirty="0" err="1"/>
              <a:t>є</a:t>
            </a:r>
            <a:r>
              <a:rPr lang="ru-RU" sz="1400" dirty="0"/>
              <a:t> Чоп, </a:t>
            </a:r>
            <a:r>
              <a:rPr lang="ru-RU" sz="1400" dirty="0" err="1"/>
              <a:t>Львів</a:t>
            </a:r>
            <a:r>
              <a:rPr lang="ru-RU" sz="1400" dirty="0"/>
              <a:t>, </a:t>
            </a:r>
            <a:r>
              <a:rPr lang="ru-RU" sz="1400" dirty="0" err="1"/>
              <a:t>Чернівці</a:t>
            </a:r>
            <a:r>
              <a:rPr lang="ru-RU" sz="1400" dirty="0"/>
              <a:t>, </a:t>
            </a:r>
            <a:r>
              <a:rPr lang="ru-RU" sz="1400" dirty="0" err="1"/>
              <a:t>Івано-Франківськ</a:t>
            </a:r>
            <a:r>
              <a:rPr lang="ru-RU" sz="1400" dirty="0"/>
              <a:t>, </a:t>
            </a:r>
            <a:r>
              <a:rPr lang="ru-RU" sz="1400" dirty="0" err="1"/>
              <a:t>Дрогобич</a:t>
            </a:r>
            <a:r>
              <a:rPr lang="ru-RU" sz="1400" dirty="0"/>
              <a:t>, </a:t>
            </a:r>
            <a:r>
              <a:rPr lang="ru-RU" sz="1400" dirty="0" err="1"/>
              <a:t>Самбір</a:t>
            </a:r>
            <a:r>
              <a:rPr lang="ru-RU" sz="1400" dirty="0"/>
              <a:t>, </a:t>
            </a:r>
            <a:r>
              <a:rPr lang="ru-RU" sz="1400" dirty="0" err="1"/>
              <a:t>Стрий</a:t>
            </a:r>
            <a:r>
              <a:rPr lang="ru-RU" sz="1400" dirty="0"/>
              <a:t>. </a:t>
            </a:r>
            <a:r>
              <a:rPr lang="ru-RU" sz="1400" dirty="0" err="1"/>
              <a:t>Львівський</a:t>
            </a:r>
            <a:r>
              <a:rPr lang="ru-RU" sz="1400" dirty="0"/>
              <a:t> </a:t>
            </a:r>
            <a:r>
              <a:rPr lang="ru-RU" sz="1400" dirty="0" err="1"/>
              <a:t>аеропорт</a:t>
            </a:r>
            <a:r>
              <a:rPr lang="ru-RU" sz="1400" dirty="0"/>
              <a:t> </a:t>
            </a:r>
            <a:r>
              <a:rPr lang="ru-RU" sz="1400" dirty="0" err="1"/>
              <a:t>має</a:t>
            </a:r>
            <a:r>
              <a:rPr lang="ru-RU" sz="1400" dirty="0"/>
              <a:t> статус </a:t>
            </a:r>
            <a:r>
              <a:rPr lang="ru-RU" sz="1400" dirty="0" err="1"/>
              <a:t>міжнародного</a:t>
            </a:r>
            <a:r>
              <a:rPr lang="ru-RU" sz="1400" dirty="0"/>
              <a:t>. </a:t>
            </a:r>
            <a:r>
              <a:rPr lang="ru-RU" sz="1400" dirty="0" err="1"/>
              <a:t>Інтенсивно</a:t>
            </a:r>
            <a:r>
              <a:rPr lang="ru-RU" sz="1400" dirty="0"/>
              <a:t> </a:t>
            </a:r>
            <a:r>
              <a:rPr lang="ru-RU" sz="1400" dirty="0" err="1"/>
              <a:t>розвивається</a:t>
            </a:r>
            <a:r>
              <a:rPr lang="ru-RU" sz="1400" dirty="0"/>
              <a:t> </a:t>
            </a:r>
            <a:r>
              <a:rPr lang="ru-RU" sz="1400" dirty="0" err="1"/>
              <a:t>трубопровідний</a:t>
            </a:r>
            <a:r>
              <a:rPr lang="ru-RU" sz="1400" dirty="0"/>
              <a:t> транспорт, </a:t>
            </a:r>
            <a:r>
              <a:rPr lang="ru-RU" sz="1400" dirty="0" err="1"/>
              <a:t>який</a:t>
            </a:r>
            <a:r>
              <a:rPr lang="ru-RU" sz="1400" dirty="0"/>
              <a:t> </a:t>
            </a:r>
            <a:r>
              <a:rPr lang="ru-RU" sz="1400" dirty="0" err="1"/>
              <a:t>отримав</a:t>
            </a:r>
            <a:r>
              <a:rPr lang="ru-RU" sz="1400" dirty="0"/>
              <a:t> </a:t>
            </a:r>
            <a:r>
              <a:rPr lang="ru-RU" sz="1400" dirty="0" err="1" smtClean="0"/>
              <a:t>державне</a:t>
            </a:r>
            <a:r>
              <a:rPr lang="ru-RU" sz="1400" dirty="0" smtClean="0"/>
              <a:t> </a:t>
            </a:r>
            <a:r>
              <a:rPr lang="ru-RU" sz="1400" dirty="0" err="1" smtClean="0"/>
              <a:t>визнання</a:t>
            </a:r>
            <a:r>
              <a:rPr lang="ru-RU" sz="1400" dirty="0"/>
              <a:t>.</a:t>
            </a:r>
          </a:p>
          <a:p>
            <a:r>
              <a:rPr lang="ru-RU" sz="1400" dirty="0" err="1" smtClean="0"/>
              <a:t>Багатогалузеве</a:t>
            </a:r>
            <a:r>
              <a:rPr lang="ru-RU" sz="1400" dirty="0"/>
              <a:t> </a:t>
            </a:r>
            <a:r>
              <a:rPr lang="ru-RU" sz="1400" dirty="0" err="1"/>
              <a:t>господарство</a:t>
            </a:r>
            <a:r>
              <a:rPr lang="ru-RU" sz="1400" dirty="0"/>
              <a:t> </a:t>
            </a:r>
            <a:r>
              <a:rPr lang="ru-RU" sz="1400" dirty="0" err="1"/>
              <a:t>дозволяє</a:t>
            </a:r>
            <a:r>
              <a:rPr lang="ru-RU" sz="1400" dirty="0"/>
              <a:t> району </a:t>
            </a:r>
            <a:r>
              <a:rPr lang="ru-RU" sz="1400" dirty="0" err="1"/>
              <a:t>вивозити</a:t>
            </a:r>
            <a:r>
              <a:rPr lang="ru-RU" sz="1400" dirty="0"/>
              <a:t> </a:t>
            </a:r>
            <a:r>
              <a:rPr lang="ru-RU" sz="1400" dirty="0" err="1"/>
              <a:t>різноманітні</a:t>
            </a:r>
            <a:r>
              <a:rPr lang="ru-RU" sz="1400" dirty="0"/>
              <a:t> </a:t>
            </a:r>
            <a:r>
              <a:rPr lang="ru-RU" sz="1400" dirty="0" err="1"/>
              <a:t>види</a:t>
            </a:r>
            <a:r>
              <a:rPr lang="ru-RU" sz="1400" dirty="0"/>
              <a:t> </a:t>
            </a:r>
            <a:r>
              <a:rPr lang="ru-RU" sz="1400" dirty="0" err="1"/>
              <a:t>продукції</a:t>
            </a:r>
            <a:r>
              <a:rPr lang="ru-RU" sz="1400" dirty="0"/>
              <a:t>: </a:t>
            </a:r>
            <a:r>
              <a:rPr lang="ru-RU" sz="1400" dirty="0" err="1"/>
              <a:t>обладнання</a:t>
            </a:r>
            <a:r>
              <a:rPr lang="ru-RU" sz="1400" dirty="0"/>
              <a:t> - для </a:t>
            </a:r>
            <a:r>
              <a:rPr lang="ru-RU" sz="1400" dirty="0" err="1"/>
              <a:t>газової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нафтової</a:t>
            </a:r>
            <a:r>
              <a:rPr lang="ru-RU" sz="1400" dirty="0"/>
              <a:t> </a:t>
            </a:r>
            <a:r>
              <a:rPr lang="ru-RU" sz="1400" dirty="0" err="1"/>
              <a:t>промисловості</a:t>
            </a:r>
            <a:r>
              <a:rPr lang="ru-RU" sz="1400" dirty="0"/>
              <a:t>, </a:t>
            </a:r>
            <a:r>
              <a:rPr lang="ru-RU" sz="1400" dirty="0" err="1"/>
              <a:t>технологічне</a:t>
            </a:r>
            <a:r>
              <a:rPr lang="ru-RU" sz="1400" dirty="0"/>
              <a:t> </a:t>
            </a:r>
            <a:r>
              <a:rPr lang="ru-RU" sz="1400" dirty="0" err="1"/>
              <a:t>обладнання</a:t>
            </a:r>
            <a:r>
              <a:rPr lang="ru-RU" sz="1400" dirty="0"/>
              <a:t> </a:t>
            </a:r>
            <a:r>
              <a:rPr lang="ru-RU" sz="1400" dirty="0" err="1"/>
              <a:t>для</a:t>
            </a:r>
            <a:r>
              <a:rPr lang="ru-RU" sz="1400" dirty="0"/>
              <a:t> </a:t>
            </a:r>
            <a:r>
              <a:rPr lang="ru-RU" sz="1400" dirty="0" err="1"/>
              <a:t>легкої</a:t>
            </a:r>
            <a:r>
              <a:rPr lang="ru-RU" sz="1400" dirty="0"/>
              <a:t> </a:t>
            </a:r>
            <a:r>
              <a:rPr lang="ru-RU" sz="1400" dirty="0" err="1"/>
              <a:t>промисловості</a:t>
            </a:r>
            <a:r>
              <a:rPr lang="ru-RU" sz="1400" dirty="0"/>
              <a:t>, </a:t>
            </a:r>
            <a:r>
              <a:rPr lang="ru-RU" sz="1400" dirty="0" err="1"/>
              <a:t>автобуси</a:t>
            </a:r>
            <a:r>
              <a:rPr lang="ru-RU" sz="1400" dirty="0"/>
              <a:t>, </a:t>
            </a:r>
            <a:r>
              <a:rPr lang="ru-RU" sz="1400" dirty="0" err="1"/>
              <a:t>автокрани</a:t>
            </a:r>
            <a:r>
              <a:rPr lang="ru-RU" sz="1400" dirty="0"/>
              <a:t>, </a:t>
            </a:r>
            <a:r>
              <a:rPr lang="ru-RU" sz="1400" dirty="0" err="1"/>
              <a:t>інструменти</a:t>
            </a:r>
            <a:r>
              <a:rPr lang="ru-RU" sz="1400" dirty="0"/>
              <a:t>, </a:t>
            </a:r>
            <a:r>
              <a:rPr lang="ru-RU" sz="1400" dirty="0" err="1"/>
              <a:t>телевізори</a:t>
            </a:r>
            <a:r>
              <a:rPr lang="ru-RU" sz="1400" dirty="0"/>
              <a:t>, </a:t>
            </a:r>
            <a:r>
              <a:rPr lang="ru-RU" sz="1400" dirty="0" err="1"/>
              <a:t>конвеєрні</a:t>
            </a:r>
            <a:r>
              <a:rPr lang="ru-RU" sz="1400" dirty="0"/>
              <a:t> </a:t>
            </a:r>
            <a:r>
              <a:rPr lang="ru-RU" sz="1400" dirty="0" err="1"/>
              <a:t>лінії</a:t>
            </a:r>
            <a:r>
              <a:rPr lang="ru-RU" sz="1400" dirty="0"/>
              <a:t>, </a:t>
            </a:r>
            <a:r>
              <a:rPr lang="ru-RU" sz="1400" dirty="0" err="1"/>
              <a:t>прилади</a:t>
            </a:r>
            <a:r>
              <a:rPr lang="ru-RU" sz="1400" dirty="0"/>
              <a:t>, </a:t>
            </a:r>
            <a:r>
              <a:rPr lang="ru-RU" sz="1400" dirty="0" err="1"/>
              <a:t>хутряні</a:t>
            </a:r>
            <a:r>
              <a:rPr lang="ru-RU" sz="1400" dirty="0"/>
              <a:t> </a:t>
            </a:r>
            <a:r>
              <a:rPr lang="ru-RU" sz="1400" dirty="0" err="1"/>
              <a:t>вироби</a:t>
            </a:r>
            <a:r>
              <a:rPr lang="ru-RU" sz="1400" dirty="0"/>
              <a:t>, вина, </a:t>
            </a:r>
            <a:r>
              <a:rPr lang="ru-RU" sz="1400" dirty="0" err="1"/>
              <a:t>калійні</a:t>
            </a:r>
            <a:r>
              <a:rPr lang="ru-RU" sz="1400" dirty="0"/>
              <a:t> </a:t>
            </a:r>
            <a:r>
              <a:rPr lang="ru-RU" sz="1400" dirty="0" err="1"/>
              <a:t>добрива</a:t>
            </a:r>
            <a:r>
              <a:rPr lang="ru-RU" sz="1400" dirty="0"/>
              <a:t>, </a:t>
            </a:r>
            <a:r>
              <a:rPr lang="ru-RU" sz="1400" dirty="0" err="1"/>
              <a:t>сірку</a:t>
            </a:r>
            <a:r>
              <a:rPr lang="ru-RU" sz="1400" dirty="0"/>
              <a:t>, </a:t>
            </a:r>
            <a:r>
              <a:rPr lang="ru-RU" sz="1400" dirty="0" err="1"/>
              <a:t>ліс</a:t>
            </a:r>
            <a:r>
              <a:rPr lang="ru-RU" sz="1400" dirty="0"/>
              <a:t>, </a:t>
            </a:r>
            <a:r>
              <a:rPr lang="ru-RU" sz="1400" dirty="0" err="1"/>
              <a:t>меблі</a:t>
            </a:r>
            <a:r>
              <a:rPr lang="ru-RU" sz="1400" dirty="0"/>
              <a:t>, </a:t>
            </a:r>
            <a:r>
              <a:rPr lang="ru-RU" sz="1400" dirty="0" err="1"/>
              <a:t>фруктові</a:t>
            </a:r>
            <a:r>
              <a:rPr lang="ru-RU" sz="1400" dirty="0"/>
              <a:t> та </a:t>
            </a:r>
            <a:r>
              <a:rPr lang="ru-RU" sz="1400" dirty="0" err="1"/>
              <a:t>овочеві</a:t>
            </a:r>
            <a:r>
              <a:rPr lang="ru-RU" sz="1400" dirty="0"/>
              <a:t> </a:t>
            </a:r>
            <a:r>
              <a:rPr lang="ru-RU" sz="1400" dirty="0" err="1"/>
              <a:t>консерви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т.д. У свою </a:t>
            </a:r>
            <a:r>
              <a:rPr lang="ru-RU" sz="1400" dirty="0" err="1"/>
              <a:t>чергу</a:t>
            </a:r>
            <a:r>
              <a:rPr lang="ru-RU" sz="1400" dirty="0"/>
              <a:t> в район </a:t>
            </a:r>
            <a:r>
              <a:rPr lang="ru-RU" sz="1400" dirty="0" err="1"/>
              <a:t>завозять</a:t>
            </a:r>
            <a:r>
              <a:rPr lang="ru-RU" sz="1400" dirty="0"/>
              <a:t> метал, </a:t>
            </a:r>
            <a:r>
              <a:rPr lang="ru-RU" sz="1400" dirty="0" err="1"/>
              <a:t>комплектуючі</a:t>
            </a:r>
            <a:r>
              <a:rPr lang="ru-RU" sz="1400" dirty="0"/>
              <a:t> </a:t>
            </a:r>
            <a:r>
              <a:rPr lang="ru-RU" sz="1400" dirty="0" err="1"/>
              <a:t>деталі</a:t>
            </a:r>
            <a:r>
              <a:rPr lang="ru-RU" sz="1400" dirty="0"/>
              <a:t>, </a:t>
            </a:r>
            <a:r>
              <a:rPr lang="ru-RU" sz="1400" dirty="0" err="1"/>
              <a:t>бавовняні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шовкові</a:t>
            </a:r>
            <a:r>
              <a:rPr lang="ru-RU" sz="1400" dirty="0"/>
              <a:t> </a:t>
            </a:r>
            <a:r>
              <a:rPr lang="ru-RU" sz="1400" dirty="0" err="1"/>
              <a:t>тканини</a:t>
            </a:r>
            <a:r>
              <a:rPr lang="ru-RU" sz="1400" dirty="0"/>
              <a:t>, </a:t>
            </a:r>
            <a:r>
              <a:rPr lang="ru-RU" sz="1400" dirty="0" err="1"/>
              <a:t>сільськогосподарські</a:t>
            </a:r>
            <a:r>
              <a:rPr lang="ru-RU" sz="1400" dirty="0"/>
              <a:t> </a:t>
            </a:r>
            <a:r>
              <a:rPr lang="ru-RU" sz="1400" dirty="0" err="1"/>
              <a:t>машини</a:t>
            </a:r>
            <a:r>
              <a:rPr lang="ru-RU" sz="1400" dirty="0"/>
              <a:t>, </a:t>
            </a:r>
            <a:r>
              <a:rPr lang="ru-RU" sz="1400" dirty="0" err="1"/>
              <a:t>технологічне</a:t>
            </a:r>
            <a:r>
              <a:rPr lang="ru-RU" sz="1400" dirty="0"/>
              <a:t> </a:t>
            </a:r>
            <a:r>
              <a:rPr lang="ru-RU" sz="1400" dirty="0" err="1"/>
              <a:t>обладнання</a:t>
            </a:r>
            <a:r>
              <a:rPr lang="ru-RU" sz="1400" dirty="0"/>
              <a:t> для </a:t>
            </a:r>
            <a:r>
              <a:rPr lang="ru-RU" sz="1400" dirty="0" err="1"/>
              <a:t>харчової</a:t>
            </a:r>
            <a:r>
              <a:rPr lang="ru-RU" sz="1400" dirty="0"/>
              <a:t> </a:t>
            </a:r>
            <a:r>
              <a:rPr lang="ru-RU" sz="1400" dirty="0" err="1"/>
              <a:t>промисловості</a:t>
            </a:r>
            <a:r>
              <a:rPr lang="ru-RU" sz="1400" dirty="0"/>
              <a:t>, </a:t>
            </a:r>
            <a:r>
              <a:rPr lang="ru-RU" sz="1400" dirty="0" err="1"/>
              <a:t>рослинне</a:t>
            </a:r>
            <a:r>
              <a:rPr lang="ru-RU" sz="1400" dirty="0"/>
              <a:t> масло </a:t>
            </a:r>
            <a:r>
              <a:rPr lang="ru-RU" sz="1400" dirty="0" err="1"/>
              <a:t>і</a:t>
            </a:r>
            <a:r>
              <a:rPr lang="ru-RU" sz="1400" dirty="0"/>
              <a:t> т.д.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548680"/>
            <a:ext cx="67684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Економічні</a:t>
            </a:r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зв</a:t>
            </a:r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’</a:t>
            </a:r>
            <a:r>
              <a:rPr lang="ru-RU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язки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2060848"/>
            <a:ext cx="90364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Карпатський</a:t>
            </a:r>
            <a:r>
              <a:rPr lang="ru-RU" sz="1400" dirty="0" smtClean="0"/>
              <a:t> район </a:t>
            </a:r>
            <a:r>
              <a:rPr lang="ru-RU" sz="1400" dirty="0" err="1" smtClean="0"/>
              <a:t>займає</a:t>
            </a:r>
            <a:r>
              <a:rPr lang="ru-RU" sz="1400" dirty="0" smtClean="0"/>
              <a:t> </a:t>
            </a:r>
            <a:r>
              <a:rPr lang="ru-RU" sz="1400" dirty="0" err="1" smtClean="0"/>
              <a:t>вигідне</a:t>
            </a:r>
            <a:r>
              <a:rPr lang="ru-RU" sz="1400" dirty="0" smtClean="0"/>
              <a:t> </a:t>
            </a:r>
            <a:r>
              <a:rPr lang="ru-RU" sz="1400" dirty="0" err="1" smtClean="0"/>
              <a:t>економіко-географічне</a:t>
            </a:r>
            <a:r>
              <a:rPr lang="ru-RU" sz="1400" dirty="0" smtClean="0"/>
              <a:t> </a:t>
            </a:r>
            <a:r>
              <a:rPr lang="ru-RU" sz="1400" dirty="0" err="1" smtClean="0"/>
              <a:t>положення</a:t>
            </a:r>
            <a:r>
              <a:rPr lang="ru-RU" sz="1400" dirty="0" smtClean="0"/>
              <a:t> у </a:t>
            </a:r>
            <a:r>
              <a:rPr lang="ru-RU" sz="1400" dirty="0" err="1" smtClean="0"/>
              <a:t>контактній</a:t>
            </a:r>
            <a:r>
              <a:rPr lang="ru-RU" sz="1400" dirty="0" smtClean="0"/>
              <a:t> </a:t>
            </a:r>
            <a:r>
              <a:rPr lang="ru-RU" sz="1400" dirty="0" err="1" smtClean="0"/>
              <a:t>зоні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України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Польщею</a:t>
            </a:r>
            <a:r>
              <a:rPr lang="ru-RU" sz="1400" dirty="0" smtClean="0"/>
              <a:t>, </a:t>
            </a:r>
            <a:r>
              <a:rPr lang="ru-RU" sz="1400" dirty="0" err="1" smtClean="0"/>
              <a:t>Словаччиною</a:t>
            </a:r>
            <a:r>
              <a:rPr lang="ru-RU" sz="1400" dirty="0" smtClean="0"/>
              <a:t>, </a:t>
            </a:r>
            <a:r>
              <a:rPr lang="ru-RU" sz="1400" dirty="0" err="1" smtClean="0"/>
              <a:t>Угорщиною</a:t>
            </a:r>
            <a:r>
              <a:rPr lang="ru-RU" sz="1400" dirty="0" smtClean="0"/>
              <a:t>, Молдовою, </a:t>
            </a:r>
            <a:r>
              <a:rPr lang="ru-RU" sz="1400" dirty="0" err="1" smtClean="0"/>
              <a:t>Румунією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3645024"/>
            <a:ext cx="8496944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Про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блеми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соціального розвитку регіону. Головним напрямом розвитку Карпатського економічного району повинна бути його соціальна спрямованість одночасно з дотриманням екологічної рівноваги навколишнього середовища. Проблема безробіття на сучасному етапі характерна для багатьох регіонів і для Карпатського регіону також. Економічно  та історично обґрунтованим і вигідним для району є розвиток народних промислів – килимоткацтво, вишивання, виготовлення художніх виробів з лози, дерева, різьблення по дереву, гончарство. Цей напрямок створить умови для зайнятості і отримання доходу місцевим жителям, особливо в тих районах, де є надлишок трудових ресурсів.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Однією з важливих проблем Карпатського регіону є недостатній рівень соціально-економічного розвитку гірських та передгірських районів, а також сільської місцевості. Тому необхідно особливу увагу звертати на ці території, покращувати їх розвиток та підвищувати їхнє значення для Карпатського регіону.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Проблеми зовнішньоекономічної діяльності. Зовнішньоекономічна діяльність Карпатського району визначає його роль для інших регіонів, для країни, та для інших країн. Подальший напрямок покращення зовнішньоекономічної діяльності – це вдосконалення структури експорту, підвищення її конкурентоспроможності.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700808"/>
            <a:ext cx="88924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Для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територій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Карпатського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регіону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екологічні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проблеми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мають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такий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характер:</a:t>
            </a:r>
          </a:p>
          <a:p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–   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Порушення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екологічної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рівноваги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на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територіях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що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зазнали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шкідливого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впливу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внаслідок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діяльності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підприємств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гірничо-видобувної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хімічної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та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паливно-енергетичної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промисловості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;</a:t>
            </a:r>
          </a:p>
          <a:p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–  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Хімічне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та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біологічне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забруднення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поверхневих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водойм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басейнів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великих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водних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артерій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.</a:t>
            </a:r>
          </a:p>
          <a:p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–  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Забруднення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довкілля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промисловими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та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побутовими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відходами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, а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також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недостатньо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застосовані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зусилля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щодо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їх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переробки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та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утилізації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.</a:t>
            </a:r>
          </a:p>
          <a:p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– 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Розвиток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небезпечних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процесів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внаслідок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шкідливої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дії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повеней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паводків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селів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зсувів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.</a:t>
            </a:r>
          </a:p>
          <a:p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–  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Деградація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унікальних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природних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екосистем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втрата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біологічного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різноманіття</a:t>
            </a:r>
            <a:r>
              <a:rPr lang="ru-R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.</a:t>
            </a:r>
            <a:endParaRPr lang="ru-RU" sz="1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0"/>
            <a:ext cx="846870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Проблеми</a:t>
            </a:r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К</a:t>
            </a:r>
            <a:r>
              <a:rPr lang="ru-RU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арпатського</a:t>
            </a:r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району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3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3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1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5000"/>
                                        <p:tgtEl>
                                          <p:spTgt spid="25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План характеристики Карпатського району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1. Склад району, географічне положення, рівень соціально-економічного розвитку, місце і роль серед інших районів України.</a:t>
            </a:r>
          </a:p>
          <a:p>
            <a:r>
              <a:rPr lang="uk-UA" dirty="0" smtClean="0"/>
              <a:t>2. Природні умови та природні ресурси.</a:t>
            </a:r>
          </a:p>
          <a:p>
            <a:r>
              <a:rPr lang="uk-UA" dirty="0" smtClean="0"/>
              <a:t>3. Характеристика населення.</a:t>
            </a:r>
          </a:p>
          <a:p>
            <a:r>
              <a:rPr lang="uk-UA" dirty="0" smtClean="0"/>
              <a:t>4. Характеристика господарства і галузей спеціалізації.</a:t>
            </a:r>
          </a:p>
          <a:p>
            <a:r>
              <a:rPr lang="uk-UA" dirty="0" smtClean="0"/>
              <a:t>5. Промислові вузли, найбільші міста.</a:t>
            </a:r>
          </a:p>
          <a:p>
            <a:r>
              <a:rPr lang="uk-UA" dirty="0" smtClean="0"/>
              <a:t>6. Економічні </a:t>
            </a:r>
            <a:r>
              <a:rPr lang="uk-UA" dirty="0" err="1" smtClean="0"/>
              <a:t>зв</a:t>
            </a:r>
            <a:r>
              <a:rPr lang="en-US" dirty="0" smtClean="0"/>
              <a:t>’</a:t>
            </a:r>
            <a:r>
              <a:rPr lang="uk-UA" dirty="0" err="1" smtClean="0"/>
              <a:t>язки</a:t>
            </a:r>
            <a:r>
              <a:rPr lang="uk-UA" dirty="0" smtClean="0"/>
              <a:t>.</a:t>
            </a:r>
          </a:p>
          <a:p>
            <a:r>
              <a:rPr lang="uk-UA" dirty="0" smtClean="0"/>
              <a:t>7. Економічні, соціальні та екологічні проблеми.</a:t>
            </a:r>
            <a:endParaRPr lang="ru-RU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4" name="Picture 8" descr="Розташуванн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9144000" cy="612068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pic>
      <p:sp>
        <p:nvSpPr>
          <p:cNvPr id="14338" name="AutoShape 2" descr="Картинки по запросу карпатський економічний район характеристи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0" name="AutoShape 4" descr="Картинки по запросу карпатський економічний район характеристи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2" name="AutoShape 6" descr="Картинки по запросу карпатський економічний район характеристи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0" y="3441680"/>
            <a:ext cx="9144000" cy="341632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Карпатський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економічний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район </a:t>
            </a:r>
            <a:r>
              <a:rPr lang="uk-U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займає шосте місце розвитку серед інших районів України. Він </a:t>
            </a:r>
            <a:r>
              <a:rPr lang="ru-RU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розташований</a:t>
            </a:r>
            <a:r>
              <a:rPr lang="ru-RU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крайньому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заході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ru-RU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України</a:t>
            </a:r>
            <a:r>
              <a:rPr lang="ru-RU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межує</a:t>
            </a:r>
            <a:r>
              <a:rPr lang="ru-RU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Польщею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Словаччиною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Угорщиною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Румунією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Молдовою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До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складу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входять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чотири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області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Закарпатська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ru-RU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Івано-Франківська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Львівська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Чернівецька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Прикордонне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положення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ru-RU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специфічні</a:t>
            </a:r>
            <a:r>
              <a:rPr lang="ru-RU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природні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умови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вплинули</a:t>
            </a:r>
            <a:r>
              <a:rPr lang="ru-RU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формування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народногосподарського</a:t>
            </a:r>
            <a:r>
              <a:rPr lang="ru-RU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комплексу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визначили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місце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endParaRPr lang="ru-RU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Загальнодержавному</a:t>
            </a:r>
            <a:r>
              <a:rPr lang="ru-RU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територіальному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поділі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праці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Загальна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площа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території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економічного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регіону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складає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56,6 тис. км2,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9,4 % </a:t>
            </a:r>
            <a:endParaRPr lang="ru-RU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території</a:t>
            </a:r>
            <a:r>
              <a:rPr lang="ru-RU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України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Карпатський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економічний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регіон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має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досить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вигідне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Географічне</a:t>
            </a:r>
            <a:r>
              <a:rPr lang="ru-RU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положення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розташований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центрі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Європи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перетині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шляхівсполучення</a:t>
            </a:r>
            <a:r>
              <a:rPr lang="ru-RU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із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Заходу 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Схід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Півночі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Південь</a:t>
            </a:r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79512" y="980728"/>
            <a:ext cx="9555949" cy="646331"/>
          </a:xfrm>
          <a:prstGeom prst="rect">
            <a:avLst/>
          </a:prstGeom>
          <a:noFill/>
          <a:scene3d>
            <a:camera prst="isometricOffAxis2Right"/>
            <a:lightRig rig="threePt" dir="t"/>
          </a:scene3d>
        </p:spPr>
        <p:txBody>
          <a:bodyPr wrap="none" lIns="91440" tIns="45720" rIns="91440" bIns="45720">
            <a:prstTxWarp prst="textWave1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Склад та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географічне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положення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району.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[WallpapersMania.nnm.ru]_vol121-0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5536" y="1340768"/>
            <a:ext cx="856895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err="1"/>
              <a:t>Територія</a:t>
            </a:r>
            <a:r>
              <a:rPr lang="ru-RU" sz="1200" dirty="0"/>
              <a:t> району </a:t>
            </a:r>
            <a:r>
              <a:rPr lang="ru-RU" sz="1200" dirty="0" err="1"/>
              <a:t>відзначається</a:t>
            </a:r>
            <a:r>
              <a:rPr lang="ru-RU" sz="1200" dirty="0"/>
              <a:t> </a:t>
            </a:r>
            <a:r>
              <a:rPr lang="ru-RU" sz="1200" dirty="0" err="1"/>
              <a:t>різноманітністю</a:t>
            </a:r>
            <a:r>
              <a:rPr lang="ru-RU" sz="1200" dirty="0"/>
              <a:t> </a:t>
            </a:r>
            <a:r>
              <a:rPr lang="ru-RU" sz="1200" dirty="0" err="1"/>
              <a:t>природних</a:t>
            </a:r>
            <a:r>
              <a:rPr lang="ru-RU" sz="1200" dirty="0"/>
              <a:t> </a:t>
            </a:r>
            <a:r>
              <a:rPr lang="ru-RU" sz="1200" dirty="0" err="1"/>
              <a:t>ресурсів</a:t>
            </a:r>
            <a:r>
              <a:rPr lang="ru-RU" sz="1200" dirty="0"/>
              <a:t>. Тут </a:t>
            </a:r>
            <a:r>
              <a:rPr lang="ru-RU" sz="1200" dirty="0" err="1"/>
              <a:t>представлені</a:t>
            </a:r>
            <a:r>
              <a:rPr lang="ru-RU" sz="1200" dirty="0"/>
              <a:t> </a:t>
            </a:r>
            <a:r>
              <a:rPr lang="ru-RU" sz="1200" dirty="0" err="1"/>
              <a:t>різні</a:t>
            </a:r>
            <a:r>
              <a:rPr lang="ru-RU" sz="1200" dirty="0"/>
              <a:t> </a:t>
            </a:r>
            <a:r>
              <a:rPr lang="ru-RU" sz="1200" dirty="0" err="1"/>
              <a:t>форми</a:t>
            </a:r>
            <a:r>
              <a:rPr lang="ru-RU" sz="1200" dirty="0"/>
              <a:t> </a:t>
            </a:r>
            <a:r>
              <a:rPr lang="ru-RU" sz="1200" dirty="0" err="1"/>
              <a:t>рельєфу</a:t>
            </a:r>
            <a:r>
              <a:rPr lang="ru-RU" sz="1200" dirty="0"/>
              <a:t>: </a:t>
            </a:r>
            <a:r>
              <a:rPr lang="ru-RU" sz="1200" dirty="0" err="1"/>
              <a:t>горбистий</a:t>
            </a:r>
            <a:r>
              <a:rPr lang="ru-RU" sz="1200" dirty="0"/>
              <a:t> — на </a:t>
            </a:r>
            <a:r>
              <a:rPr lang="ru-RU" sz="1200" dirty="0" err="1"/>
              <a:t>Подільській</a:t>
            </a:r>
            <a:r>
              <a:rPr lang="ru-RU" sz="1200" dirty="0"/>
              <a:t> </a:t>
            </a:r>
            <a:r>
              <a:rPr lang="ru-RU" sz="1200" dirty="0" err="1"/>
              <a:t>височині</a:t>
            </a:r>
            <a:r>
              <a:rPr lang="ru-RU" sz="1200" dirty="0"/>
              <a:t>, </a:t>
            </a:r>
            <a:r>
              <a:rPr lang="ru-RU" sz="1200" dirty="0" err="1"/>
              <a:t>низовинний</a:t>
            </a:r>
            <a:r>
              <a:rPr lang="ru-RU" sz="1200" dirty="0"/>
              <a:t> — </a:t>
            </a:r>
            <a:r>
              <a:rPr lang="ru-RU" sz="1200" dirty="0" err="1"/>
              <a:t>на</a:t>
            </a:r>
            <a:r>
              <a:rPr lang="ru-RU" sz="1200" dirty="0"/>
              <a:t> Малому </a:t>
            </a:r>
            <a:r>
              <a:rPr lang="ru-RU" sz="1200" dirty="0" err="1"/>
              <a:t>Поліссі</a:t>
            </a:r>
            <a:r>
              <a:rPr lang="ru-RU" sz="1200" dirty="0"/>
              <a:t> та в </a:t>
            </a:r>
            <a:r>
              <a:rPr lang="ru-RU" sz="1200" dirty="0" err="1"/>
              <a:t>Закарпатті</a:t>
            </a:r>
            <a:r>
              <a:rPr lang="ru-RU" sz="1200" dirty="0"/>
              <a:t>, </a:t>
            </a:r>
            <a:r>
              <a:rPr lang="ru-RU" sz="1200" dirty="0" err="1"/>
              <a:t>гірський</a:t>
            </a:r>
            <a:r>
              <a:rPr lang="ru-RU" sz="1200" dirty="0"/>
              <a:t> — у Карпатах. Гори </a:t>
            </a:r>
            <a:r>
              <a:rPr lang="ru-RU" sz="1200" dirty="0" err="1"/>
              <a:t>займають</a:t>
            </a:r>
            <a:r>
              <a:rPr lang="ru-RU" sz="1200" dirty="0"/>
              <a:t> </a:t>
            </a:r>
            <a:r>
              <a:rPr lang="ru-RU" sz="1200" dirty="0" err="1"/>
              <a:t>понад</a:t>
            </a:r>
            <a:r>
              <a:rPr lang="ru-RU" sz="1200" dirty="0"/>
              <a:t> 24 тис км2.</a:t>
            </a:r>
          </a:p>
          <a:p>
            <a:r>
              <a:rPr lang="ru-RU" sz="1200" dirty="0" err="1"/>
              <a:t>Клімат</a:t>
            </a:r>
            <a:r>
              <a:rPr lang="ru-RU" sz="1200" dirty="0"/>
              <a:t> </a:t>
            </a:r>
            <a:r>
              <a:rPr lang="ru-RU" sz="1200" dirty="0" err="1"/>
              <a:t>регіону</a:t>
            </a:r>
            <a:r>
              <a:rPr lang="ru-RU" sz="1200" dirty="0"/>
              <a:t> </a:t>
            </a:r>
            <a:r>
              <a:rPr lang="ru-RU" sz="1200" dirty="0" err="1"/>
              <a:t>помірно</a:t>
            </a:r>
            <a:r>
              <a:rPr lang="ru-RU" sz="1200" dirty="0"/>
              <a:t> </a:t>
            </a:r>
            <a:r>
              <a:rPr lang="ru-RU" sz="1200" dirty="0" err="1"/>
              <a:t>теплий</a:t>
            </a:r>
            <a:r>
              <a:rPr lang="ru-RU" sz="1200" dirty="0"/>
              <a:t> </a:t>
            </a:r>
            <a:r>
              <a:rPr lang="ru-RU" sz="1200" dirty="0" err="1"/>
              <a:t>з</a:t>
            </a:r>
            <a:r>
              <a:rPr lang="ru-RU" sz="1200" dirty="0"/>
              <a:t> </a:t>
            </a:r>
            <a:r>
              <a:rPr lang="ru-RU" sz="1200" dirty="0" err="1"/>
              <a:t>достатньою</a:t>
            </a:r>
            <a:r>
              <a:rPr lang="ru-RU" sz="1200" dirty="0"/>
              <a:t> </a:t>
            </a:r>
            <a:r>
              <a:rPr lang="ru-RU" sz="1200" dirty="0" err="1"/>
              <a:t>кількістю</a:t>
            </a:r>
            <a:r>
              <a:rPr lang="ru-RU" sz="1200" dirty="0"/>
              <a:t> </a:t>
            </a:r>
            <a:r>
              <a:rPr lang="ru-RU" sz="1200" dirty="0" err="1"/>
              <a:t>вологи</a:t>
            </a:r>
            <a:r>
              <a:rPr lang="ru-RU" sz="1200" dirty="0"/>
              <a:t>. В горах </a:t>
            </a:r>
            <a:r>
              <a:rPr lang="ru-RU" sz="1200" dirty="0" err="1"/>
              <a:t>спостерігається</a:t>
            </a:r>
            <a:r>
              <a:rPr lang="ru-RU" sz="1200" dirty="0"/>
              <a:t> </a:t>
            </a:r>
            <a:r>
              <a:rPr lang="ru-RU" sz="1200" dirty="0" err="1"/>
              <a:t>висотна</a:t>
            </a:r>
            <a:r>
              <a:rPr lang="ru-RU" sz="1200" dirty="0"/>
              <a:t> </a:t>
            </a:r>
            <a:r>
              <a:rPr lang="ru-RU" sz="1200" dirty="0" err="1"/>
              <a:t>поясність</a:t>
            </a:r>
            <a:r>
              <a:rPr lang="ru-RU" sz="1200" dirty="0"/>
              <a:t>. </a:t>
            </a:r>
            <a:r>
              <a:rPr lang="ru-RU" sz="1200" dirty="0" err="1"/>
              <a:t>Саме</a:t>
            </a:r>
            <a:r>
              <a:rPr lang="ru-RU" sz="1200" dirty="0"/>
              <a:t> тут </a:t>
            </a:r>
            <a:r>
              <a:rPr lang="ru-RU" sz="1200" dirty="0" err="1"/>
              <a:t>випадає</a:t>
            </a:r>
            <a:r>
              <a:rPr lang="ru-RU" sz="1200" dirty="0"/>
              <a:t> </a:t>
            </a:r>
            <a:r>
              <a:rPr lang="ru-RU" sz="1200" dirty="0" err="1"/>
              <a:t>найбільша</a:t>
            </a:r>
            <a:r>
              <a:rPr lang="ru-RU" sz="1200" dirty="0"/>
              <a:t> в </a:t>
            </a:r>
            <a:r>
              <a:rPr lang="ru-RU" sz="1200" dirty="0" err="1"/>
              <a:t>Україні</a:t>
            </a:r>
            <a:r>
              <a:rPr lang="ru-RU" sz="1200" dirty="0"/>
              <a:t> </a:t>
            </a:r>
            <a:r>
              <a:rPr lang="ru-RU" sz="1200" dirty="0" err="1"/>
              <a:t>кількість</a:t>
            </a:r>
            <a:r>
              <a:rPr lang="ru-RU" sz="1200" dirty="0"/>
              <a:t> </a:t>
            </a:r>
            <a:r>
              <a:rPr lang="ru-RU" sz="1200" dirty="0" err="1"/>
              <a:t>опадів</a:t>
            </a:r>
            <a:r>
              <a:rPr lang="ru-RU" sz="1200" dirty="0"/>
              <a:t>.</a:t>
            </a:r>
          </a:p>
          <a:p>
            <a:r>
              <a:rPr lang="ru-RU" sz="1200" dirty="0"/>
              <a:t>Район добре </a:t>
            </a:r>
            <a:r>
              <a:rPr lang="ru-RU" sz="1200" dirty="0" err="1"/>
              <a:t>забезпечений</a:t>
            </a:r>
            <a:r>
              <a:rPr lang="ru-RU" sz="1200" dirty="0"/>
              <a:t> </a:t>
            </a:r>
            <a:r>
              <a:rPr lang="ru-RU" sz="1200" dirty="0" err="1"/>
              <a:t>водними</a:t>
            </a:r>
            <a:r>
              <a:rPr lang="ru-RU" sz="1200" dirty="0"/>
              <a:t> ресурсами. У Карпатах </a:t>
            </a:r>
            <a:r>
              <a:rPr lang="ru-RU" sz="1200" dirty="0" err="1"/>
              <a:t>бере</a:t>
            </a:r>
            <a:r>
              <a:rPr lang="ru-RU" sz="1200" dirty="0"/>
              <a:t> початок велика </a:t>
            </a:r>
            <a:r>
              <a:rPr lang="ru-RU" sz="1200" dirty="0" err="1"/>
              <a:t>кількість</a:t>
            </a:r>
            <a:r>
              <a:rPr lang="ru-RU" sz="1200" dirty="0"/>
              <a:t> </a:t>
            </a:r>
            <a:r>
              <a:rPr lang="ru-RU" sz="1200" dirty="0" err="1"/>
              <a:t>річок</a:t>
            </a:r>
            <a:r>
              <a:rPr lang="ru-RU" sz="1200" dirty="0"/>
              <a:t>, </a:t>
            </a:r>
            <a:r>
              <a:rPr lang="ru-RU" sz="1200" dirty="0" err="1"/>
              <a:t>які</a:t>
            </a:r>
            <a:r>
              <a:rPr lang="ru-RU" sz="1200" dirty="0"/>
              <a:t> </a:t>
            </a:r>
            <a:r>
              <a:rPr lang="ru-RU" sz="1200" dirty="0" err="1"/>
              <a:t>впадають</a:t>
            </a:r>
            <a:r>
              <a:rPr lang="ru-RU" sz="1200" dirty="0"/>
              <a:t> в Дунай. </a:t>
            </a:r>
            <a:r>
              <a:rPr lang="ru-RU" sz="1200" dirty="0" err="1"/>
              <a:t>Величезні</a:t>
            </a:r>
            <a:r>
              <a:rPr lang="ru-RU" sz="1200" dirty="0"/>
              <a:t> запаси </a:t>
            </a:r>
            <a:r>
              <a:rPr lang="ru-RU" sz="1200" dirty="0" err="1"/>
              <a:t>підземних</a:t>
            </a:r>
            <a:r>
              <a:rPr lang="ru-RU" sz="1200" dirty="0"/>
              <a:t> вод, у тому </a:t>
            </a:r>
            <a:r>
              <a:rPr lang="ru-RU" sz="1200" dirty="0" err="1"/>
              <a:t>числі</a:t>
            </a:r>
            <a:r>
              <a:rPr lang="ru-RU" sz="1200" dirty="0"/>
              <a:t> </a:t>
            </a:r>
            <a:r>
              <a:rPr lang="ru-RU" sz="1200" dirty="0" err="1"/>
              <a:t>мінеральних</a:t>
            </a:r>
            <a:r>
              <a:rPr lang="ru-RU" sz="1200" dirty="0"/>
              <a:t>, </a:t>
            </a:r>
            <a:r>
              <a:rPr lang="ru-RU" sz="1200" dirty="0" err="1"/>
              <a:t>є</a:t>
            </a:r>
            <a:r>
              <a:rPr lang="ru-RU" sz="1200" dirty="0"/>
              <a:t> в </a:t>
            </a:r>
            <a:r>
              <a:rPr lang="ru-RU" sz="1200" dirty="0" err="1"/>
              <a:t>Закарпатті</a:t>
            </a:r>
            <a:r>
              <a:rPr lang="ru-RU" sz="1200" dirty="0"/>
              <a:t>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/>
              <a:t>Прикарпатті</a:t>
            </a:r>
            <a:r>
              <a:rPr lang="ru-RU" sz="1200" dirty="0"/>
              <a:t>.</a:t>
            </a:r>
          </a:p>
          <a:p>
            <a:r>
              <a:rPr lang="ru-RU" sz="1200" dirty="0" err="1"/>
              <a:t>Різноманітний</a:t>
            </a:r>
            <a:r>
              <a:rPr lang="ru-RU" sz="1200" dirty="0"/>
              <a:t>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/>
              <a:t>ґрунтовий</a:t>
            </a:r>
            <a:r>
              <a:rPr lang="ru-RU" sz="1200" dirty="0"/>
              <a:t> </a:t>
            </a:r>
            <a:r>
              <a:rPr lang="ru-RU" sz="1200" dirty="0" err="1"/>
              <a:t>покрив</a:t>
            </a:r>
            <a:r>
              <a:rPr lang="ru-RU" sz="1200" dirty="0"/>
              <a:t> </a:t>
            </a:r>
            <a:r>
              <a:rPr lang="ru-RU" sz="1200" dirty="0" err="1"/>
              <a:t>Карпатського</a:t>
            </a:r>
            <a:r>
              <a:rPr lang="ru-RU" sz="1200" dirty="0"/>
              <a:t> району. На </a:t>
            </a:r>
            <a:r>
              <a:rPr lang="ru-RU" sz="1200" dirty="0" err="1"/>
              <a:t>гірських</a:t>
            </a:r>
            <a:r>
              <a:rPr lang="ru-RU" sz="1200" dirty="0"/>
              <a:t> </a:t>
            </a:r>
            <a:r>
              <a:rPr lang="ru-RU" sz="1200" dirty="0" err="1"/>
              <a:t>масивах</a:t>
            </a:r>
            <a:r>
              <a:rPr lang="ru-RU" sz="1200" dirty="0"/>
              <a:t> </a:t>
            </a:r>
            <a:r>
              <a:rPr lang="ru-RU" sz="1200" dirty="0" err="1"/>
              <a:t>переважають</a:t>
            </a:r>
            <a:r>
              <a:rPr lang="ru-RU" sz="1200" dirty="0"/>
              <a:t> </a:t>
            </a:r>
            <a:r>
              <a:rPr lang="ru-RU" sz="1200" dirty="0" err="1"/>
              <a:t>бурі</a:t>
            </a:r>
            <a:r>
              <a:rPr lang="ru-RU" sz="1200" dirty="0"/>
              <a:t> </a:t>
            </a:r>
            <a:r>
              <a:rPr lang="ru-RU" sz="1200" dirty="0" err="1"/>
              <a:t>гірсько-лісові</a:t>
            </a:r>
            <a:r>
              <a:rPr lang="ru-RU" sz="1200" dirty="0"/>
              <a:t>, </a:t>
            </a:r>
            <a:r>
              <a:rPr lang="ru-RU" sz="1200" dirty="0" err="1"/>
              <a:t>гірсько-лучні</a:t>
            </a:r>
            <a:r>
              <a:rPr lang="ru-RU" sz="1200" dirty="0"/>
              <a:t> </a:t>
            </a:r>
            <a:r>
              <a:rPr lang="ru-RU" sz="1200" dirty="0" err="1"/>
              <a:t>ґрунти</a:t>
            </a:r>
            <a:r>
              <a:rPr lang="ru-RU" sz="1200" dirty="0"/>
              <a:t>, </a:t>
            </a:r>
            <a:r>
              <a:rPr lang="ru-RU" sz="1200" dirty="0" err="1"/>
              <a:t>бідні</a:t>
            </a:r>
            <a:r>
              <a:rPr lang="ru-RU" sz="1200" dirty="0"/>
              <a:t> </a:t>
            </a:r>
            <a:r>
              <a:rPr lang="ru-RU" sz="1200" dirty="0" err="1"/>
              <a:t>на</a:t>
            </a:r>
            <a:r>
              <a:rPr lang="ru-RU" sz="1200" dirty="0"/>
              <a:t> гумус. У </a:t>
            </a:r>
            <a:r>
              <a:rPr lang="ru-RU" sz="1200" dirty="0" err="1"/>
              <a:t>передгір'ях</a:t>
            </a:r>
            <a:r>
              <a:rPr lang="ru-RU" sz="1200" dirty="0"/>
              <a:t> </a:t>
            </a:r>
            <a:r>
              <a:rPr lang="ru-RU" sz="1200" dirty="0" err="1"/>
              <a:t>переважають</a:t>
            </a:r>
            <a:r>
              <a:rPr lang="ru-RU" sz="1200" dirty="0"/>
              <a:t> </a:t>
            </a:r>
            <a:r>
              <a:rPr lang="ru-RU" sz="1200" dirty="0" err="1"/>
              <a:t>дерново-підзолисті</a:t>
            </a:r>
            <a:r>
              <a:rPr lang="ru-RU" sz="1200" dirty="0"/>
              <a:t> </a:t>
            </a:r>
            <a:r>
              <a:rPr lang="ru-RU" sz="1200" dirty="0" err="1"/>
              <a:t>ґрунти</a:t>
            </a:r>
            <a:r>
              <a:rPr lang="ru-RU" sz="1200" dirty="0"/>
              <a:t>, </a:t>
            </a:r>
            <a:r>
              <a:rPr lang="ru-RU" sz="1200" dirty="0" err="1"/>
              <a:t>у</a:t>
            </a:r>
            <a:r>
              <a:rPr lang="ru-RU" sz="1200" dirty="0"/>
              <a:t> </a:t>
            </a:r>
            <a:r>
              <a:rPr lang="ru-RU" sz="1200" dirty="0" err="1"/>
              <a:t>подільській</a:t>
            </a:r>
            <a:r>
              <a:rPr lang="ru-RU" sz="1200" dirty="0"/>
              <a:t> </a:t>
            </a:r>
            <a:r>
              <a:rPr lang="ru-RU" sz="1200" dirty="0" err="1"/>
              <a:t>частині</a:t>
            </a:r>
            <a:r>
              <a:rPr lang="ru-RU" sz="1200" dirty="0"/>
              <a:t> району — </a:t>
            </a:r>
            <a:r>
              <a:rPr lang="ru-RU" sz="1200" dirty="0" err="1"/>
              <a:t>опідзолені</a:t>
            </a:r>
            <a:r>
              <a:rPr lang="ru-RU" sz="1200" dirty="0"/>
              <a:t> </a:t>
            </a:r>
            <a:r>
              <a:rPr lang="ru-RU" sz="1200" dirty="0" err="1"/>
              <a:t>чорноземи</a:t>
            </a:r>
            <a:r>
              <a:rPr lang="ru-RU" sz="1200" dirty="0"/>
              <a:t> та </a:t>
            </a:r>
            <a:r>
              <a:rPr lang="ru-RU" sz="1200" dirty="0" err="1"/>
              <a:t>сірі</a:t>
            </a:r>
            <a:r>
              <a:rPr lang="ru-RU" sz="1200" dirty="0"/>
              <a:t> </a:t>
            </a:r>
            <a:r>
              <a:rPr lang="ru-RU" sz="1200" dirty="0" err="1"/>
              <a:t>лісові</a:t>
            </a:r>
            <a:r>
              <a:rPr lang="ru-RU" sz="1200" dirty="0"/>
              <a:t> </a:t>
            </a:r>
            <a:r>
              <a:rPr lang="ru-RU" sz="1200" dirty="0" err="1"/>
              <a:t>ґрунти</a:t>
            </a:r>
            <a:r>
              <a:rPr lang="ru-RU" sz="1200" dirty="0"/>
              <a:t>.</a:t>
            </a:r>
          </a:p>
          <a:p>
            <a:r>
              <a:rPr lang="ru-RU" sz="1200" dirty="0"/>
              <a:t>Район добре </a:t>
            </a:r>
            <a:r>
              <a:rPr lang="ru-RU" sz="1200" dirty="0" err="1"/>
              <a:t>забезпечений</a:t>
            </a:r>
            <a:r>
              <a:rPr lang="ru-RU" sz="1200" dirty="0"/>
              <a:t> </a:t>
            </a:r>
            <a:r>
              <a:rPr lang="ru-RU" sz="1200" dirty="0" err="1"/>
              <a:t>унікальними</a:t>
            </a:r>
            <a:r>
              <a:rPr lang="ru-RU" sz="1200" dirty="0"/>
              <a:t> </a:t>
            </a:r>
            <a:r>
              <a:rPr lang="ru-RU" sz="1200" dirty="0" err="1"/>
              <a:t>лісовими</a:t>
            </a:r>
            <a:r>
              <a:rPr lang="ru-RU" sz="1200" dirty="0"/>
              <a:t> ресурсами, </a:t>
            </a:r>
            <a:r>
              <a:rPr lang="ru-RU" sz="1200" dirty="0" err="1"/>
              <a:t>має</a:t>
            </a:r>
            <a:r>
              <a:rPr lang="ru-RU" sz="1200" dirty="0"/>
              <a:t> </a:t>
            </a:r>
            <a:r>
              <a:rPr lang="ru-RU" sz="1200" dirty="0" err="1"/>
              <a:t>значні</a:t>
            </a:r>
            <a:r>
              <a:rPr lang="ru-RU" sz="1200" dirty="0"/>
              <a:t> запаси </a:t>
            </a:r>
            <a:r>
              <a:rPr lang="ru-RU" sz="1200" dirty="0" err="1"/>
              <a:t>деревини</a:t>
            </a:r>
            <a:r>
              <a:rPr lang="ru-RU" sz="1200" dirty="0"/>
              <a:t> — </a:t>
            </a:r>
            <a:r>
              <a:rPr lang="ru-RU" sz="1200" dirty="0" err="1"/>
              <a:t>понад</a:t>
            </a:r>
            <a:r>
              <a:rPr lang="ru-RU" sz="1200" dirty="0"/>
              <a:t> 1 /4 </a:t>
            </a:r>
            <a:r>
              <a:rPr lang="ru-RU" sz="1200" dirty="0" err="1"/>
              <a:t>обсягу</a:t>
            </a:r>
            <a:r>
              <a:rPr lang="ru-RU" sz="1200" dirty="0"/>
              <a:t> </a:t>
            </a:r>
            <a:r>
              <a:rPr lang="ru-RU" sz="1200" dirty="0" err="1"/>
              <a:t>продукції</a:t>
            </a:r>
            <a:r>
              <a:rPr lang="ru-RU" sz="1200" dirty="0"/>
              <a:t> </a:t>
            </a:r>
            <a:r>
              <a:rPr lang="ru-RU" sz="1200" dirty="0" err="1"/>
              <a:t>лісового</a:t>
            </a:r>
            <a:r>
              <a:rPr lang="ru-RU" sz="1200" dirty="0"/>
              <a:t> </a:t>
            </a:r>
            <a:r>
              <a:rPr lang="ru-RU" sz="1200" dirty="0" err="1"/>
              <a:t>господарства</a:t>
            </a:r>
            <a:r>
              <a:rPr lang="ru-RU" sz="1200" dirty="0"/>
              <a:t> в </a:t>
            </a:r>
            <a:r>
              <a:rPr lang="ru-RU" sz="1200" dirty="0" err="1"/>
              <a:t>Україні</a:t>
            </a:r>
            <a:r>
              <a:rPr lang="ru-RU" sz="1200" dirty="0"/>
              <a:t>. </a:t>
            </a:r>
            <a:r>
              <a:rPr lang="ru-RU" sz="1200" dirty="0" err="1"/>
              <a:t>Надмірна</a:t>
            </a:r>
            <a:r>
              <a:rPr lang="ru-RU" sz="1200" dirty="0"/>
              <a:t> </a:t>
            </a:r>
            <a:r>
              <a:rPr lang="ru-RU" sz="1200" dirty="0" err="1"/>
              <a:t>вирубка</a:t>
            </a:r>
            <a:r>
              <a:rPr lang="ru-RU" sz="1200" dirty="0"/>
              <a:t> </a:t>
            </a:r>
            <a:r>
              <a:rPr lang="ru-RU" sz="1200" dirty="0" err="1"/>
              <a:t>лісів</a:t>
            </a:r>
            <a:r>
              <a:rPr lang="ru-RU" sz="1200" dirty="0"/>
              <a:t> для </a:t>
            </a:r>
            <a:r>
              <a:rPr lang="ru-RU" sz="1200" dirty="0" err="1"/>
              <a:t>регіону</a:t>
            </a:r>
            <a:r>
              <a:rPr lang="ru-RU" sz="1200" dirty="0"/>
              <a:t> </a:t>
            </a:r>
            <a:r>
              <a:rPr lang="ru-RU" sz="1200" dirty="0" err="1"/>
              <a:t>сьогодні</a:t>
            </a:r>
            <a:r>
              <a:rPr lang="ru-RU" sz="1200" dirty="0"/>
              <a:t> </a:t>
            </a:r>
            <a:r>
              <a:rPr lang="ru-RU" sz="1200" dirty="0" err="1"/>
              <a:t>чи</a:t>
            </a:r>
            <a:r>
              <a:rPr lang="ru-RU" sz="1200" dirty="0"/>
              <a:t> не </a:t>
            </a:r>
            <a:r>
              <a:rPr lang="ru-RU" sz="1200" dirty="0" err="1"/>
              <a:t>найбільша</a:t>
            </a:r>
            <a:r>
              <a:rPr lang="ru-RU" sz="1200" dirty="0"/>
              <a:t> </a:t>
            </a:r>
            <a:r>
              <a:rPr lang="ru-RU" sz="1200" dirty="0" err="1"/>
              <a:t>екологічна</a:t>
            </a:r>
            <a:r>
              <a:rPr lang="ru-RU" sz="1200" dirty="0"/>
              <a:t> проблема. </a:t>
            </a:r>
            <a:r>
              <a:rPr lang="ru-RU" sz="1200" dirty="0" err="1"/>
              <a:t>Ліси</a:t>
            </a:r>
            <a:r>
              <a:rPr lang="ru-RU" sz="1200" dirty="0"/>
              <a:t> тут </a:t>
            </a:r>
            <a:r>
              <a:rPr lang="ru-RU" sz="1200" dirty="0" err="1"/>
              <a:t>поділяються</a:t>
            </a:r>
            <a:r>
              <a:rPr lang="ru-RU" sz="1200" dirty="0"/>
              <a:t> на </a:t>
            </a:r>
            <a:r>
              <a:rPr lang="ru-RU" sz="1200" dirty="0" err="1"/>
              <a:t>заповідні</a:t>
            </a:r>
            <a:r>
              <a:rPr lang="ru-RU" sz="1200" dirty="0"/>
              <a:t> (</a:t>
            </a:r>
            <a:r>
              <a:rPr lang="ru-RU" sz="1200" dirty="0" err="1"/>
              <a:t>охоронні</a:t>
            </a:r>
            <a:r>
              <a:rPr lang="ru-RU" sz="1200" dirty="0"/>
              <a:t>) та </a:t>
            </a:r>
            <a:r>
              <a:rPr lang="ru-RU" sz="1200" dirty="0" err="1"/>
              <a:t>експлуатаційні</a:t>
            </a:r>
            <a:r>
              <a:rPr lang="ru-RU" sz="1200" dirty="0"/>
              <a:t>. У них </a:t>
            </a:r>
            <a:r>
              <a:rPr lang="ru-RU" sz="1200" dirty="0" err="1"/>
              <a:t>переважають</a:t>
            </a:r>
            <a:r>
              <a:rPr lang="ru-RU" sz="1200" dirty="0"/>
              <a:t> дуб, граб, бук, </a:t>
            </a:r>
            <a:r>
              <a:rPr lang="ru-RU" sz="1200" dirty="0" err="1"/>
              <a:t>смерека</a:t>
            </a:r>
            <a:r>
              <a:rPr lang="ru-RU" sz="1200" dirty="0"/>
              <a:t>, </a:t>
            </a:r>
            <a:r>
              <a:rPr lang="ru-RU" sz="1200" dirty="0" err="1"/>
              <a:t>ялина</a:t>
            </a:r>
            <a:r>
              <a:rPr lang="ru-RU" sz="1200" dirty="0"/>
              <a:t>. </a:t>
            </a:r>
            <a:r>
              <a:rPr lang="ru-RU" sz="1200" dirty="0" err="1"/>
              <a:t>Ліси</a:t>
            </a:r>
            <a:r>
              <a:rPr lang="ru-RU" sz="1200" dirty="0"/>
              <a:t> </a:t>
            </a:r>
            <a:r>
              <a:rPr lang="ru-RU" sz="1200" dirty="0" err="1"/>
              <a:t>багаті</a:t>
            </a:r>
            <a:r>
              <a:rPr lang="ru-RU" sz="1200" dirty="0"/>
              <a:t> на </a:t>
            </a:r>
            <a:r>
              <a:rPr lang="ru-RU" sz="1200" dirty="0" err="1"/>
              <a:t>ягоди</a:t>
            </a:r>
            <a:r>
              <a:rPr lang="ru-RU" sz="1200" dirty="0"/>
              <a:t> та </a:t>
            </a:r>
            <a:r>
              <a:rPr lang="ru-RU" sz="1200" dirty="0" err="1"/>
              <a:t>гриби</a:t>
            </a:r>
            <a:r>
              <a:rPr lang="ru-RU" sz="1200" dirty="0"/>
              <a:t>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/>
              <a:t>мають</a:t>
            </a:r>
            <a:r>
              <a:rPr lang="ru-RU" sz="1200" dirty="0"/>
              <a:t> </a:t>
            </a:r>
            <a:r>
              <a:rPr lang="ru-RU" sz="1200" dirty="0" err="1"/>
              <a:t>велике</a:t>
            </a:r>
            <a:r>
              <a:rPr lang="ru-RU" sz="1200" dirty="0"/>
              <a:t> </a:t>
            </a:r>
            <a:r>
              <a:rPr lang="ru-RU" sz="1200" dirty="0" err="1"/>
              <a:t>рекреаційне</a:t>
            </a:r>
            <a:r>
              <a:rPr lang="ru-RU" sz="1200" dirty="0"/>
              <a:t> </a:t>
            </a:r>
            <a:r>
              <a:rPr lang="ru-RU" sz="1200" dirty="0" err="1"/>
              <a:t>значення</a:t>
            </a:r>
            <a:r>
              <a:rPr lang="ru-RU" sz="1200" dirty="0"/>
              <a:t>. </a:t>
            </a:r>
            <a:r>
              <a:rPr lang="ru-RU" sz="1200" dirty="0" err="1"/>
              <a:t>Карпатські</a:t>
            </a:r>
            <a:r>
              <a:rPr lang="ru-RU" sz="1200" dirty="0"/>
              <a:t> </a:t>
            </a:r>
            <a:r>
              <a:rPr lang="ru-RU" sz="1200" dirty="0" err="1"/>
              <a:t>букові</a:t>
            </a:r>
            <a:r>
              <a:rPr lang="ru-RU" sz="1200" dirty="0"/>
              <a:t> </a:t>
            </a:r>
            <a:r>
              <a:rPr lang="ru-RU" sz="1200" dirty="0" err="1"/>
              <a:t>праліси</a:t>
            </a:r>
            <a:r>
              <a:rPr lang="ru-RU" sz="1200" dirty="0"/>
              <a:t> </a:t>
            </a:r>
            <a:r>
              <a:rPr lang="ru-RU" sz="1200" dirty="0" err="1"/>
              <a:t>є</a:t>
            </a:r>
            <a:r>
              <a:rPr lang="ru-RU" sz="1200" dirty="0"/>
              <a:t> </a:t>
            </a:r>
            <a:r>
              <a:rPr lang="ru-RU" sz="1200" dirty="0" err="1"/>
              <a:t>пам'яткою</a:t>
            </a:r>
            <a:r>
              <a:rPr lang="ru-RU" sz="1200" dirty="0"/>
              <a:t> </a:t>
            </a:r>
            <a:r>
              <a:rPr lang="ru-RU" sz="1200" dirty="0" err="1"/>
              <a:t>природи</a:t>
            </a:r>
            <a:r>
              <a:rPr lang="ru-RU" sz="1200" dirty="0"/>
              <a:t> </a:t>
            </a:r>
            <a:r>
              <a:rPr lang="ru-RU" sz="1200" dirty="0" err="1"/>
              <a:t>світового</a:t>
            </a:r>
            <a:r>
              <a:rPr lang="ru-RU" sz="1200" dirty="0"/>
              <a:t> </a:t>
            </a:r>
            <a:r>
              <a:rPr lang="ru-RU" sz="1200" dirty="0" err="1"/>
              <a:t>значення</a:t>
            </a:r>
            <a:r>
              <a:rPr lang="ru-RU" sz="1200" dirty="0"/>
              <a:t>.</a:t>
            </a:r>
          </a:p>
          <a:p>
            <a:r>
              <a:rPr lang="ru-RU" sz="1200" dirty="0"/>
              <a:t>У </a:t>
            </a:r>
            <a:r>
              <a:rPr lang="ru-RU" sz="1200" dirty="0" err="1"/>
              <a:t>Карпатському</a:t>
            </a:r>
            <a:r>
              <a:rPr lang="ru-RU" sz="1200" dirty="0"/>
              <a:t> </a:t>
            </a:r>
            <a:r>
              <a:rPr lang="ru-RU" sz="1200" dirty="0" err="1"/>
              <a:t>районі</a:t>
            </a:r>
            <a:r>
              <a:rPr lang="ru-RU" sz="1200" dirty="0"/>
              <a:t> </a:t>
            </a:r>
            <a:r>
              <a:rPr lang="ru-RU" sz="1200" dirty="0" err="1"/>
              <a:t>розвідані</a:t>
            </a:r>
            <a:r>
              <a:rPr lang="ru-RU" sz="1200" dirty="0"/>
              <a:t> </a:t>
            </a:r>
            <a:r>
              <a:rPr lang="ru-RU" sz="1200" dirty="0" err="1"/>
              <a:t>значні</a:t>
            </a:r>
            <a:r>
              <a:rPr lang="ru-RU" sz="1200" dirty="0"/>
              <a:t> </a:t>
            </a:r>
            <a:r>
              <a:rPr lang="ru-RU" sz="1200" dirty="0" err="1"/>
              <a:t>поклади</a:t>
            </a:r>
            <a:r>
              <a:rPr lang="ru-RU" sz="1200" dirty="0"/>
              <a:t> </a:t>
            </a:r>
            <a:r>
              <a:rPr lang="ru-RU" sz="1200" dirty="0" err="1"/>
              <a:t>корисних</a:t>
            </a:r>
            <a:r>
              <a:rPr lang="ru-RU" sz="1200" dirty="0"/>
              <a:t> </a:t>
            </a:r>
            <a:r>
              <a:rPr lang="ru-RU" sz="1200" dirty="0" err="1"/>
              <a:t>копалин</a:t>
            </a:r>
            <a:r>
              <a:rPr lang="ru-RU" sz="1200" dirty="0"/>
              <a:t>. </a:t>
            </a:r>
            <a:r>
              <a:rPr lang="ru-RU" sz="1200" dirty="0" err="1"/>
              <a:t>Серед</a:t>
            </a:r>
            <a:r>
              <a:rPr lang="ru-RU" sz="1200" dirty="0"/>
              <a:t> них </a:t>
            </a:r>
            <a:r>
              <a:rPr lang="ru-RU" sz="1200" dirty="0" err="1"/>
              <a:t>виділяються</a:t>
            </a:r>
            <a:r>
              <a:rPr lang="ru-RU" sz="1200" dirty="0"/>
              <a:t> </a:t>
            </a:r>
            <a:r>
              <a:rPr lang="ru-RU" sz="1200" dirty="0" err="1"/>
              <a:t>паливні</a:t>
            </a:r>
            <a:r>
              <a:rPr lang="ru-RU" sz="1200" dirty="0"/>
              <a:t> </a:t>
            </a:r>
            <a:r>
              <a:rPr lang="ru-RU" sz="1200" dirty="0" err="1"/>
              <a:t>ресурси</a:t>
            </a:r>
            <a:r>
              <a:rPr lang="ru-RU" sz="1200" dirty="0"/>
              <a:t> та </a:t>
            </a:r>
            <a:r>
              <a:rPr lang="ru-RU" sz="1200" dirty="0" err="1"/>
              <a:t>хімічна</a:t>
            </a:r>
            <a:r>
              <a:rPr lang="ru-RU" sz="1200" dirty="0"/>
              <a:t> </a:t>
            </a:r>
            <a:r>
              <a:rPr lang="ru-RU" sz="1200" dirty="0" err="1"/>
              <a:t>сировина</a:t>
            </a:r>
            <a:r>
              <a:rPr lang="ru-RU" sz="1200" dirty="0"/>
              <a:t>. </a:t>
            </a:r>
            <a:r>
              <a:rPr lang="ru-RU" sz="1200" dirty="0" err="1"/>
              <a:t>Вагоме</a:t>
            </a:r>
            <a:r>
              <a:rPr lang="ru-RU" sz="1200" dirty="0"/>
              <a:t> </a:t>
            </a:r>
            <a:r>
              <a:rPr lang="ru-RU" sz="1200" dirty="0" err="1"/>
              <a:t>місце</a:t>
            </a:r>
            <a:r>
              <a:rPr lang="ru-RU" sz="1200" dirty="0"/>
              <a:t> </a:t>
            </a:r>
            <a:r>
              <a:rPr lang="ru-RU" sz="1200" dirty="0" err="1"/>
              <a:t>посідають</a:t>
            </a:r>
            <a:r>
              <a:rPr lang="ru-RU" sz="1200" dirty="0"/>
              <a:t> </a:t>
            </a:r>
            <a:r>
              <a:rPr lang="ru-RU" sz="1200" dirty="0" err="1"/>
              <a:t>нафта</a:t>
            </a:r>
            <a:r>
              <a:rPr lang="ru-RU" sz="1200" dirty="0"/>
              <a:t> </a:t>
            </a:r>
            <a:r>
              <a:rPr lang="ru-RU" sz="1200" dirty="0" err="1"/>
              <a:t>і</a:t>
            </a:r>
            <a:r>
              <a:rPr lang="ru-RU" sz="1200" dirty="0"/>
              <a:t> газ, </a:t>
            </a:r>
            <a:r>
              <a:rPr lang="ru-RU" sz="1200" dirty="0" err="1"/>
              <a:t>які</a:t>
            </a:r>
            <a:r>
              <a:rPr lang="ru-RU" sz="1200" dirty="0"/>
              <a:t>, в основному, </a:t>
            </a:r>
            <a:r>
              <a:rPr lang="ru-RU" sz="1200" dirty="0" err="1"/>
              <a:t>зосереджені</a:t>
            </a:r>
            <a:r>
              <a:rPr lang="ru-RU" sz="1200" dirty="0"/>
              <a:t> у </a:t>
            </a:r>
            <a:r>
              <a:rPr lang="ru-RU" sz="1200" dirty="0" err="1"/>
              <a:t>Прикарпатському</a:t>
            </a:r>
            <a:r>
              <a:rPr lang="ru-RU" sz="1200" dirty="0"/>
              <a:t>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/>
              <a:t>Закарпатському</a:t>
            </a:r>
            <a:r>
              <a:rPr lang="ru-RU" sz="1200" dirty="0"/>
              <a:t> </a:t>
            </a:r>
            <a:r>
              <a:rPr lang="ru-RU" sz="1200" dirty="0" err="1"/>
              <a:t>прогинах</a:t>
            </a:r>
            <a:r>
              <a:rPr lang="ru-RU" sz="1200" dirty="0"/>
              <a:t>. </a:t>
            </a:r>
            <a:r>
              <a:rPr lang="ru-RU" sz="1200" dirty="0" err="1"/>
              <a:t>Внаслідок</a:t>
            </a:r>
            <a:r>
              <a:rPr lang="ru-RU" sz="1200" dirty="0"/>
              <a:t> </a:t>
            </a:r>
            <a:r>
              <a:rPr lang="ru-RU" sz="1200" dirty="0" err="1"/>
              <a:t>тривалої</a:t>
            </a:r>
            <a:r>
              <a:rPr lang="ru-RU" sz="1200" dirty="0"/>
              <a:t> </a:t>
            </a:r>
            <a:r>
              <a:rPr lang="ru-RU" sz="1200" dirty="0" err="1"/>
              <a:t>експлуатації</a:t>
            </a:r>
            <a:r>
              <a:rPr lang="ru-RU" sz="1200" dirty="0"/>
              <a:t> </a:t>
            </a:r>
            <a:r>
              <a:rPr lang="ru-RU" sz="1200" dirty="0" err="1"/>
              <a:t>родовища</a:t>
            </a:r>
            <a:r>
              <a:rPr lang="ru-RU" sz="1200" dirty="0"/>
              <a:t> </a:t>
            </a:r>
            <a:r>
              <a:rPr lang="ru-RU" sz="1200" dirty="0" err="1"/>
              <a:t>цих</a:t>
            </a:r>
            <a:r>
              <a:rPr lang="ru-RU" sz="1200" dirty="0"/>
              <a:t> </a:t>
            </a:r>
            <a:r>
              <a:rPr lang="ru-RU" sz="1200" dirty="0" err="1"/>
              <a:t>копалин</a:t>
            </a:r>
            <a:r>
              <a:rPr lang="ru-RU" sz="1200" dirty="0"/>
              <a:t> </a:t>
            </a:r>
            <a:r>
              <a:rPr lang="ru-RU" sz="1200" dirty="0" err="1"/>
              <a:t>значною</a:t>
            </a:r>
            <a:r>
              <a:rPr lang="ru-RU" sz="1200" dirty="0"/>
              <a:t> </a:t>
            </a:r>
            <a:r>
              <a:rPr lang="ru-RU" sz="1200" dirty="0" err="1"/>
              <a:t>мірою</a:t>
            </a:r>
            <a:r>
              <a:rPr lang="ru-RU" sz="1200" dirty="0"/>
              <a:t> </a:t>
            </a:r>
            <a:r>
              <a:rPr lang="ru-RU" sz="1200" dirty="0" err="1"/>
              <a:t>вичерпані</a:t>
            </a:r>
            <a:r>
              <a:rPr lang="ru-RU" sz="1200" dirty="0"/>
              <a:t>.</a:t>
            </a:r>
          </a:p>
          <a:p>
            <a:r>
              <a:rPr lang="ru-RU" sz="1200" dirty="0"/>
              <a:t>На </a:t>
            </a:r>
            <a:r>
              <a:rPr lang="ru-RU" sz="1200" dirty="0" err="1"/>
              <a:t>півночі</a:t>
            </a:r>
            <a:r>
              <a:rPr lang="ru-RU" sz="1200" dirty="0"/>
              <a:t> району </a:t>
            </a:r>
            <a:r>
              <a:rPr lang="ru-RU" sz="1200" dirty="0" err="1"/>
              <a:t>знаходиться</a:t>
            </a:r>
            <a:r>
              <a:rPr lang="ru-RU" sz="1200" dirty="0"/>
              <a:t> </a:t>
            </a:r>
            <a:r>
              <a:rPr lang="ru-RU" sz="1200" dirty="0" err="1"/>
              <a:t>частина</a:t>
            </a:r>
            <a:r>
              <a:rPr lang="ru-RU" sz="1200" dirty="0"/>
              <a:t> </a:t>
            </a:r>
            <a:r>
              <a:rPr lang="ru-RU" sz="1200" dirty="0" err="1"/>
              <a:t>Львівсько-Волинського</a:t>
            </a:r>
            <a:r>
              <a:rPr lang="ru-RU" sz="1200" dirty="0"/>
              <a:t> </a:t>
            </a:r>
            <a:r>
              <a:rPr lang="ru-RU" sz="1200" dirty="0" err="1"/>
              <a:t>кам'яновугільного</a:t>
            </a:r>
            <a:r>
              <a:rPr lang="ru-RU" sz="1200" dirty="0"/>
              <a:t> </a:t>
            </a:r>
            <a:r>
              <a:rPr lang="ru-RU" sz="1200" dirty="0" err="1"/>
              <a:t>басейну</a:t>
            </a:r>
            <a:r>
              <a:rPr lang="ru-RU" sz="1200" dirty="0"/>
              <a:t>. Є </a:t>
            </a:r>
            <a:r>
              <a:rPr lang="ru-RU" sz="1200" dirty="0" err="1"/>
              <a:t>значні</a:t>
            </a:r>
            <a:r>
              <a:rPr lang="ru-RU" sz="1200" dirty="0"/>
              <a:t> </a:t>
            </a:r>
            <a:r>
              <a:rPr lang="ru-RU" sz="1200" dirty="0" err="1"/>
              <a:t>поклади</a:t>
            </a:r>
            <a:r>
              <a:rPr lang="ru-RU" sz="1200" dirty="0"/>
              <a:t> торфу, </a:t>
            </a:r>
            <a:r>
              <a:rPr lang="ru-RU" sz="1200" dirty="0" err="1"/>
              <a:t>проте</a:t>
            </a:r>
            <a:r>
              <a:rPr lang="ru-RU" sz="1200" dirty="0"/>
              <a:t> як </a:t>
            </a:r>
            <a:r>
              <a:rPr lang="ru-RU" sz="1200" dirty="0" err="1"/>
              <a:t>паливо</a:t>
            </a:r>
            <a:r>
              <a:rPr lang="ru-RU" sz="1200" dirty="0"/>
              <a:t> торф </a:t>
            </a:r>
            <a:r>
              <a:rPr lang="ru-RU" sz="1200" dirty="0" err="1"/>
              <a:t>майже</a:t>
            </a:r>
            <a:r>
              <a:rPr lang="ru-RU" sz="1200" dirty="0"/>
              <a:t> не </a:t>
            </a:r>
            <a:r>
              <a:rPr lang="ru-RU" sz="1200" dirty="0" err="1"/>
              <a:t>використовується</a:t>
            </a:r>
            <a:r>
              <a:rPr lang="ru-RU" sz="1200" dirty="0"/>
              <a:t>.</a:t>
            </a:r>
          </a:p>
          <a:p>
            <a:r>
              <a:rPr lang="ru-RU" sz="1200" dirty="0" err="1"/>
              <a:t>Значний</a:t>
            </a:r>
            <a:r>
              <a:rPr lang="ru-RU" sz="1200" dirty="0"/>
              <a:t> резерв </a:t>
            </a:r>
            <a:r>
              <a:rPr lang="ru-RU" sz="1200" dirty="0" err="1"/>
              <a:t>палива</a:t>
            </a:r>
            <a:r>
              <a:rPr lang="ru-RU" sz="1200" dirty="0"/>
              <a:t> та </a:t>
            </a:r>
            <a:r>
              <a:rPr lang="ru-RU" sz="1200" dirty="0" err="1"/>
              <a:t>сировини</a:t>
            </a:r>
            <a:r>
              <a:rPr lang="ru-RU" sz="1200" dirty="0"/>
              <a:t> для </a:t>
            </a:r>
            <a:r>
              <a:rPr lang="ru-RU" sz="1200" dirty="0" err="1"/>
              <a:t>виробництва</a:t>
            </a:r>
            <a:r>
              <a:rPr lang="ru-RU" sz="1200" dirty="0"/>
              <a:t> </a:t>
            </a:r>
            <a:r>
              <a:rPr lang="ru-RU" sz="1200" dirty="0" err="1"/>
              <a:t>нафтопродуктів</a:t>
            </a:r>
            <a:r>
              <a:rPr lang="ru-RU" sz="1200" dirty="0"/>
              <a:t> — </a:t>
            </a:r>
            <a:r>
              <a:rPr lang="ru-RU" sz="1200" dirty="0" err="1"/>
              <a:t>менілітові</a:t>
            </a:r>
            <a:r>
              <a:rPr lang="ru-RU" sz="1200" dirty="0"/>
              <a:t> </a:t>
            </a:r>
            <a:r>
              <a:rPr lang="ru-RU" sz="1200" dirty="0" err="1"/>
              <a:t>сланці</a:t>
            </a:r>
            <a:r>
              <a:rPr lang="ru-RU" sz="1200" dirty="0"/>
              <a:t> та озокерит </a:t>
            </a:r>
            <a:r>
              <a:rPr lang="ru-RU" sz="1200" dirty="0" err="1"/>
              <a:t>із</a:t>
            </a:r>
            <a:r>
              <a:rPr lang="ru-RU" sz="1200" dirty="0"/>
              <a:t> </a:t>
            </a:r>
            <a:r>
              <a:rPr lang="ru-RU" sz="1200" dirty="0" err="1"/>
              <a:t>родовищ</a:t>
            </a:r>
            <a:r>
              <a:rPr lang="ru-RU" sz="1200" dirty="0"/>
              <a:t> у Карпатах.</a:t>
            </a:r>
          </a:p>
          <a:p>
            <a:r>
              <a:rPr lang="ru-RU" sz="1200" dirty="0" err="1"/>
              <a:t>Рудними</a:t>
            </a:r>
            <a:r>
              <a:rPr lang="ru-RU" sz="1200" dirty="0"/>
              <a:t> </a:t>
            </a:r>
            <a:r>
              <a:rPr lang="ru-RU" sz="1200" dirty="0" err="1"/>
              <a:t>корисними</a:t>
            </a:r>
            <a:r>
              <a:rPr lang="ru-RU" sz="1200" dirty="0"/>
              <a:t> </a:t>
            </a:r>
            <a:r>
              <a:rPr lang="ru-RU" sz="1200" dirty="0" err="1"/>
              <a:t>копалинами</a:t>
            </a:r>
            <a:r>
              <a:rPr lang="ru-RU" sz="1200" dirty="0"/>
              <a:t> район </a:t>
            </a:r>
            <a:r>
              <a:rPr lang="ru-RU" sz="1200" dirty="0" err="1"/>
              <a:t>забезпечений</a:t>
            </a:r>
            <a:r>
              <a:rPr lang="ru-RU" sz="1200" dirty="0"/>
              <a:t> </a:t>
            </a:r>
            <a:r>
              <a:rPr lang="ru-RU" sz="1200" dirty="0" err="1"/>
              <a:t>недостатньо</a:t>
            </a:r>
            <a:r>
              <a:rPr lang="ru-RU" sz="1200" dirty="0"/>
              <a:t>. </a:t>
            </a:r>
            <a:r>
              <a:rPr lang="ru-RU" sz="1200" dirty="0" err="1"/>
              <a:t>Хоча</a:t>
            </a:r>
            <a:r>
              <a:rPr lang="ru-RU" sz="1200" dirty="0"/>
              <a:t> </a:t>
            </a:r>
            <a:r>
              <a:rPr lang="ru-RU" sz="1200" dirty="0" err="1"/>
              <a:t>є</a:t>
            </a:r>
            <a:r>
              <a:rPr lang="ru-RU" sz="1200" dirty="0"/>
              <a:t> прояви </a:t>
            </a:r>
            <a:r>
              <a:rPr lang="ru-RU" sz="1200" dirty="0" err="1"/>
              <a:t>майже</a:t>
            </a:r>
            <a:r>
              <a:rPr lang="ru-RU" sz="1200" dirty="0"/>
              <a:t> </a:t>
            </a:r>
            <a:r>
              <a:rPr lang="ru-RU" sz="1200" dirty="0" err="1"/>
              <a:t>всіх</a:t>
            </a:r>
            <a:r>
              <a:rPr lang="ru-RU" sz="1200" dirty="0"/>
              <a:t> </a:t>
            </a:r>
            <a:r>
              <a:rPr lang="ru-RU" sz="1200" dirty="0" err="1"/>
              <a:t>металів</a:t>
            </a:r>
            <a:r>
              <a:rPr lang="ru-RU" sz="1200" dirty="0"/>
              <a:t>, </a:t>
            </a:r>
            <a:r>
              <a:rPr lang="ru-RU" sz="1200" dirty="0" err="1"/>
              <a:t>перспективними</a:t>
            </a:r>
            <a:r>
              <a:rPr lang="ru-RU" sz="1200" dirty="0"/>
              <a:t> </a:t>
            </a:r>
            <a:r>
              <a:rPr lang="ru-RU" sz="1200" dirty="0" err="1"/>
              <a:t>можна</a:t>
            </a:r>
            <a:r>
              <a:rPr lang="ru-RU" sz="1200" dirty="0"/>
              <a:t> </a:t>
            </a:r>
            <a:r>
              <a:rPr lang="ru-RU" sz="1200" dirty="0" err="1"/>
              <a:t>вважати</a:t>
            </a:r>
            <a:r>
              <a:rPr lang="ru-RU" sz="1200" dirty="0"/>
              <a:t> </a:t>
            </a:r>
            <a:r>
              <a:rPr lang="ru-RU" sz="1200" dirty="0" err="1"/>
              <a:t>лише</a:t>
            </a:r>
            <a:r>
              <a:rPr lang="ru-RU" sz="1200" dirty="0"/>
              <a:t> </a:t>
            </a:r>
            <a:r>
              <a:rPr lang="ru-RU" sz="1200" dirty="0" err="1"/>
              <a:t>поклади</a:t>
            </a:r>
            <a:r>
              <a:rPr lang="ru-RU" sz="1200" dirty="0"/>
              <a:t> </a:t>
            </a:r>
            <a:r>
              <a:rPr lang="ru-RU" sz="1200" dirty="0" err="1"/>
              <a:t>марганцю</a:t>
            </a:r>
            <a:r>
              <a:rPr lang="ru-RU" sz="1200" dirty="0"/>
              <a:t> (</a:t>
            </a:r>
            <a:r>
              <a:rPr lang="ru-RU" sz="1200" dirty="0" err="1"/>
              <a:t>біля</a:t>
            </a:r>
            <a:r>
              <a:rPr lang="ru-RU" sz="1200" dirty="0"/>
              <a:t> </a:t>
            </a:r>
            <a:r>
              <a:rPr lang="ru-RU" sz="1200" dirty="0" err="1"/>
              <a:t>Бурштини</a:t>
            </a:r>
            <a:r>
              <a:rPr lang="ru-RU" sz="1200" dirty="0"/>
              <a:t>), </a:t>
            </a:r>
            <a:r>
              <a:rPr lang="ru-RU" sz="1200" dirty="0" err="1"/>
              <a:t>ртуті</a:t>
            </a:r>
            <a:r>
              <a:rPr lang="ru-RU" sz="1200" dirty="0"/>
              <a:t>. </a:t>
            </a:r>
            <a:r>
              <a:rPr lang="ru-RU" sz="1200" dirty="0" err="1"/>
              <a:t>Промислова</a:t>
            </a:r>
            <a:r>
              <a:rPr lang="ru-RU" sz="1200" dirty="0"/>
              <a:t> </a:t>
            </a:r>
            <a:r>
              <a:rPr lang="ru-RU" sz="1200" dirty="0" err="1"/>
              <a:t>розробка</a:t>
            </a:r>
            <a:r>
              <a:rPr lang="ru-RU" sz="1200" dirty="0"/>
              <a:t> </a:t>
            </a:r>
            <a:r>
              <a:rPr lang="ru-RU" sz="1200" dirty="0" err="1"/>
              <a:t>Мужіївського</a:t>
            </a:r>
            <a:r>
              <a:rPr lang="ru-RU" sz="1200" dirty="0"/>
              <a:t> </a:t>
            </a:r>
            <a:r>
              <a:rPr lang="ru-RU" sz="1200" dirty="0" err="1"/>
              <a:t>родовища</a:t>
            </a:r>
            <a:r>
              <a:rPr lang="ru-RU" sz="1200" dirty="0"/>
              <a:t> золота </a:t>
            </a:r>
            <a:r>
              <a:rPr lang="ru-RU" sz="1200" dirty="0" err="1"/>
              <a:t>вкрай</a:t>
            </a:r>
            <a:r>
              <a:rPr lang="ru-RU" sz="1200" dirty="0"/>
              <a:t> </a:t>
            </a:r>
            <a:r>
              <a:rPr lang="ru-RU" sz="1200" dirty="0" err="1"/>
              <a:t>неефективна</a:t>
            </a:r>
            <a:r>
              <a:rPr lang="ru-RU" sz="1200" dirty="0"/>
              <a:t>, а тому </a:t>
            </a:r>
            <a:r>
              <a:rPr lang="ru-RU" sz="1200" dirty="0" err="1"/>
              <a:t>призупинена</a:t>
            </a:r>
            <a:r>
              <a:rPr lang="ru-RU" sz="1200" dirty="0"/>
              <a:t>. </a:t>
            </a:r>
            <a:r>
              <a:rPr lang="ru-RU" sz="1200" dirty="0" err="1"/>
              <a:t>Виділяється</a:t>
            </a:r>
            <a:r>
              <a:rPr lang="ru-RU" sz="1200" dirty="0"/>
              <a:t> район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/>
              <a:t>родовищами</a:t>
            </a:r>
            <a:r>
              <a:rPr lang="ru-RU" sz="1200" dirty="0"/>
              <a:t> </a:t>
            </a:r>
            <a:r>
              <a:rPr lang="ru-RU" sz="1200" dirty="0" err="1"/>
              <a:t>сірки</a:t>
            </a:r>
            <a:r>
              <a:rPr lang="ru-RU" sz="1200" dirty="0"/>
              <a:t> (</a:t>
            </a:r>
            <a:r>
              <a:rPr lang="ru-RU" sz="1200" dirty="0" err="1"/>
              <a:t>Яворів</a:t>
            </a:r>
            <a:r>
              <a:rPr lang="ru-RU" sz="1200" dirty="0"/>
              <a:t>, </a:t>
            </a:r>
            <a:r>
              <a:rPr lang="ru-RU" sz="1200" dirty="0" err="1"/>
              <a:t>Новий</a:t>
            </a:r>
            <a:r>
              <a:rPr lang="ru-RU" sz="1200" dirty="0"/>
              <a:t> Роздол), </a:t>
            </a:r>
            <a:r>
              <a:rPr lang="ru-RU" sz="1200" dirty="0" err="1"/>
              <a:t>кам'яної</a:t>
            </a:r>
            <a:r>
              <a:rPr lang="ru-RU" sz="1200" dirty="0"/>
              <a:t> </a:t>
            </a:r>
            <a:r>
              <a:rPr lang="ru-RU" sz="1200" dirty="0" err="1"/>
              <a:t>солі</a:t>
            </a:r>
            <a:r>
              <a:rPr lang="ru-RU" sz="1200" dirty="0"/>
              <a:t> (</a:t>
            </a:r>
            <a:r>
              <a:rPr lang="ru-RU" sz="1200" dirty="0" err="1"/>
              <a:t>Солотвино</a:t>
            </a:r>
            <a:r>
              <a:rPr lang="ru-RU" sz="1200" dirty="0"/>
              <a:t>), </a:t>
            </a:r>
            <a:r>
              <a:rPr lang="ru-RU" sz="1200" dirty="0" err="1"/>
              <a:t>калійних</a:t>
            </a:r>
            <a:r>
              <a:rPr lang="ru-RU" sz="1200" dirty="0"/>
              <a:t> солей (Калуш, </a:t>
            </a:r>
            <a:r>
              <a:rPr lang="ru-RU" sz="1200" dirty="0" err="1"/>
              <a:t>Стебник</a:t>
            </a:r>
            <a:r>
              <a:rPr lang="ru-RU" sz="1200" dirty="0"/>
              <a:t>), </a:t>
            </a:r>
            <a:r>
              <a:rPr lang="ru-RU" sz="1200" dirty="0" err="1"/>
              <a:t>будівельних</a:t>
            </a:r>
            <a:r>
              <a:rPr lang="ru-RU" sz="1200" dirty="0"/>
              <a:t> </a:t>
            </a:r>
            <a:r>
              <a:rPr lang="ru-RU" sz="1200" dirty="0" err="1"/>
              <a:t>матеріалів</a:t>
            </a:r>
            <a:r>
              <a:rPr lang="ru-RU" sz="1200" dirty="0"/>
              <a:t>, </a:t>
            </a:r>
            <a:r>
              <a:rPr lang="ru-RU" sz="1200" dirty="0" err="1"/>
              <a:t>серед</a:t>
            </a:r>
            <a:r>
              <a:rPr lang="ru-RU" sz="1200" dirty="0"/>
              <a:t> </a:t>
            </a:r>
            <a:r>
              <a:rPr lang="ru-RU" sz="1200" dirty="0" err="1"/>
              <a:t>яких</a:t>
            </a:r>
            <a:r>
              <a:rPr lang="ru-RU" sz="1200" dirty="0"/>
              <a:t> — андезит, базальт, </a:t>
            </a:r>
            <a:r>
              <a:rPr lang="ru-RU" sz="1200" dirty="0" err="1"/>
              <a:t>перліт</a:t>
            </a:r>
            <a:r>
              <a:rPr lang="ru-RU" sz="1200" dirty="0"/>
              <a:t>, </a:t>
            </a:r>
            <a:r>
              <a:rPr lang="ru-RU" sz="1200" dirty="0" err="1"/>
              <a:t>ліпарит</a:t>
            </a:r>
            <a:r>
              <a:rPr lang="ru-RU" sz="1200" dirty="0"/>
              <a:t>, </a:t>
            </a:r>
            <a:r>
              <a:rPr lang="ru-RU" sz="1200" dirty="0" err="1"/>
              <a:t>мармур</a:t>
            </a:r>
            <a:r>
              <a:rPr lang="ru-RU" sz="1200" dirty="0"/>
              <a:t>, </a:t>
            </a:r>
            <a:r>
              <a:rPr lang="ru-RU" sz="1200" dirty="0" err="1"/>
              <a:t>пісок</a:t>
            </a:r>
            <a:r>
              <a:rPr lang="ru-RU" sz="1200" dirty="0"/>
              <a:t>, мергель, </a:t>
            </a:r>
            <a:r>
              <a:rPr lang="ru-RU" sz="1200" dirty="0" err="1"/>
              <a:t>вапняки</a:t>
            </a:r>
            <a:r>
              <a:rPr lang="ru-RU" sz="1200" dirty="0"/>
              <a:t>, </a:t>
            </a:r>
            <a:r>
              <a:rPr lang="ru-RU" sz="1200" dirty="0" err="1"/>
              <a:t>доломіти</a:t>
            </a:r>
            <a:r>
              <a:rPr lang="ru-RU" sz="1200" dirty="0"/>
              <a:t>.</a:t>
            </a: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3781" y="260648"/>
            <a:ext cx="843775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Природні</a:t>
            </a:r>
            <a:r>
              <a:rPr lang="ru-RU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6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умови</a:t>
            </a:r>
            <a:r>
              <a:rPr lang="ru-RU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6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і</a:t>
            </a:r>
            <a:r>
              <a:rPr lang="ru-RU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6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природні</a:t>
            </a:r>
            <a:r>
              <a:rPr lang="ru-RU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6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ресурси</a:t>
            </a:r>
            <a:r>
              <a:rPr lang="ru-RU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.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3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772816"/>
            <a:ext cx="8790035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Район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належить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до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густозаселених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регіонів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країни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(107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осіб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/км2</a:t>
            </a:r>
            <a:r>
              <a:rPr lang="ru-RU" sz="1200" dirty="0" smtClean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).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Чисельність</a:t>
            </a:r>
            <a:r>
              <a:rPr lang="ru-RU" sz="1200" dirty="0" smtClean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жителів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— 6,1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млн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осіб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(13,2 </a:t>
            </a:r>
            <a:r>
              <a:rPr lang="ru-RU" sz="1200" dirty="0" smtClean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%).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Складний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ru-RU" sz="1200" dirty="0" smtClean="0">
              <a:solidFill>
                <a:schemeClr val="bg1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ru-RU" sz="1200" dirty="0" err="1" smtClean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історичний</a:t>
            </a:r>
            <a:r>
              <a:rPr lang="ru-RU" sz="1200" dirty="0" smtClean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розвиток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різноманітні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природні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smtClean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умови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зумовили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етнічну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строкатість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населення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та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неоднорідність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його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ru-RU" sz="1200" dirty="0" smtClean="0">
              <a:solidFill>
                <a:schemeClr val="bg1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ru-RU" sz="1200" dirty="0" err="1" smtClean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розселення</a:t>
            </a:r>
            <a:r>
              <a:rPr lang="ru-RU" sz="1200" dirty="0" smtClean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. Характерною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є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і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велика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скупченість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сільських</a:t>
            </a:r>
            <a:r>
              <a:rPr lang="ru-RU" sz="1200" dirty="0" smtClean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та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міських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населених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пунктів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. Густота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сільського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населення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тут </a:t>
            </a:r>
            <a:endParaRPr lang="ru-RU" sz="1200" dirty="0" smtClean="0">
              <a:solidFill>
                <a:schemeClr val="bg1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ru-RU" sz="1200" dirty="0" err="1" smtClean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найвища</a:t>
            </a:r>
            <a:r>
              <a:rPr lang="ru-RU" sz="1200" dirty="0" smtClean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в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Україні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Рівень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урбанізації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невисокий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smtClean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(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46 %).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Налічується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165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міських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поселень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серед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яких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переважають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малі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.</a:t>
            </a:r>
          </a:p>
          <a:p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Найбільшим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містом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регіону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вплив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якого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поширюється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й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поза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його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межі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є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Львів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(734 тис.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жителів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). Великими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містами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і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ru-RU" sz="1200" dirty="0" smtClean="0">
              <a:solidFill>
                <a:schemeClr val="bg1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ru-RU" sz="1200" dirty="0" smtClean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центрами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промисловості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та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обслуговування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виступають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Івано-Франківськ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Ужгород,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Чернівці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Дрогобич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Коломия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</a:t>
            </a:r>
            <a:endParaRPr lang="ru-RU" sz="1200" dirty="0" smtClean="0">
              <a:solidFill>
                <a:schemeClr val="bg1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ru-RU" sz="1200" dirty="0" smtClean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Мукачеве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Стрий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Калуш та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ін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.</a:t>
            </a:r>
          </a:p>
          <a:p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Останніми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роками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спостерігається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скорочення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кількості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населення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що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пов'язано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переважно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демографічними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ru-RU" sz="1200" dirty="0" smtClean="0">
              <a:solidFill>
                <a:schemeClr val="bg1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ru-RU" sz="1200" dirty="0" err="1" smtClean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процесами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Хоча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показники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смертності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у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районі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дещо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нижчі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ніж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в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середньому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по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Україні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а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показники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народжуваності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ru-RU" sz="1200" dirty="0" smtClean="0">
              <a:solidFill>
                <a:schemeClr val="bg1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ru-RU" sz="1200" dirty="0" err="1" smtClean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вищі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природний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приріст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від'ємний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Лише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в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Закарпатській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області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+2,1 %о. З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демографічними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процесами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пов'язана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і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ru-RU" sz="1200" dirty="0" smtClean="0">
              <a:solidFill>
                <a:schemeClr val="bg1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ru-RU" sz="1200" dirty="0" err="1" smtClean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більш</a:t>
            </a:r>
            <a:r>
              <a:rPr lang="ru-RU" sz="1200" dirty="0" smtClean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сприятлива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порівняно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іншими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регіонами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України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вікова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структура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населення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. Тут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низька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частка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осіб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smtClean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старших</a:t>
            </a:r>
          </a:p>
          <a:p>
            <a:r>
              <a:rPr lang="ru-RU" sz="1200" dirty="0" smtClean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вікових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груп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(20 %) та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найвища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в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Україні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молодших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(23 %).</a:t>
            </a:r>
          </a:p>
          <a:p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Економічно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активне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населення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налічує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2,8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млн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осіб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рівень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зайнятості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— 59 %.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Значний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надлишок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трудових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ресурсів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і</a:t>
            </a:r>
            <a:endParaRPr lang="ru-RU" sz="1200" dirty="0" smtClean="0">
              <a:solidFill>
                <a:schemeClr val="bg1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ru-RU" sz="1200" dirty="0" smtClean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високий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рівень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безробіття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(10 %)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пов'язані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недостатнім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промисловим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розвитком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території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та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скороченням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виробництва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ru-RU" sz="1200" dirty="0" smtClean="0">
              <a:solidFill>
                <a:schemeClr val="bg1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ru-RU" sz="1200" dirty="0" smtClean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на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наявних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підприємствах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Це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зумовлює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помітний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відплив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населення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Карпатського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регіону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найчастіше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в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розвинуті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ru-RU" sz="1200" dirty="0" smtClean="0">
              <a:solidFill>
                <a:schemeClr val="bg1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ru-RU" sz="1200" dirty="0" err="1" smtClean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країни</a:t>
            </a:r>
            <a:r>
              <a:rPr lang="ru-RU" sz="1200" dirty="0" smtClean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Європи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та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Північної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Америки.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Набирає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сили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реурбанізація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—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повернення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мешканців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200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міст</a:t>
            </a:r>
            <a:r>
              <a:rPr lang="ru-RU" sz="1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у села.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620688"/>
            <a:ext cx="794461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Характеристика </a:t>
            </a:r>
            <a:r>
              <a:rPr lang="ru-RU" sz="4400" b="1" cap="none" spc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населення</a:t>
            </a:r>
            <a:r>
              <a:rPr lang="ru-RU" sz="4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.</a:t>
            </a:r>
            <a:endParaRPr lang="ru-RU" sz="4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1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5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9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7" dur="10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132856"/>
            <a:ext cx="9144000" cy="4893647"/>
          </a:xfrm>
          <a:prstGeom prst="rect">
            <a:avLst/>
          </a:prstGeom>
          <a:noFill/>
          <a:effectLst>
            <a:glow rad="101600">
              <a:schemeClr val="tx1">
                <a:alpha val="6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У </a:t>
            </a:r>
            <a:r>
              <a:rPr lang="ru-RU" sz="1200" dirty="0" err="1"/>
              <a:t>структурі</a:t>
            </a:r>
            <a:r>
              <a:rPr lang="ru-RU" sz="1200" dirty="0"/>
              <a:t> </a:t>
            </a:r>
            <a:r>
              <a:rPr lang="ru-RU" sz="1200" dirty="0" err="1"/>
              <a:t>господарства</a:t>
            </a:r>
            <a:r>
              <a:rPr lang="ru-RU" sz="1200" dirty="0"/>
              <a:t> </a:t>
            </a:r>
            <a:r>
              <a:rPr lang="ru-RU" sz="1200" dirty="0" err="1"/>
              <a:t>Карпатського</a:t>
            </a:r>
            <a:r>
              <a:rPr lang="ru-RU" sz="1200" dirty="0"/>
              <a:t> </a:t>
            </a:r>
            <a:r>
              <a:rPr lang="ru-RU" sz="1200" dirty="0" smtClean="0"/>
              <a:t>району </a:t>
            </a:r>
            <a:r>
              <a:rPr lang="ru-RU" sz="1200" dirty="0" err="1"/>
              <a:t>провідне</a:t>
            </a:r>
            <a:r>
              <a:rPr lang="ru-RU" sz="1200" dirty="0"/>
              <a:t> </a:t>
            </a:r>
            <a:r>
              <a:rPr lang="ru-RU" sz="1200" dirty="0" err="1" smtClean="0"/>
              <a:t>місце</a:t>
            </a:r>
            <a:r>
              <a:rPr lang="ru-RU" sz="1200" dirty="0" smtClean="0"/>
              <a:t> </a:t>
            </a:r>
            <a:r>
              <a:rPr lang="ru-RU" sz="1200" dirty="0" err="1" smtClean="0"/>
              <a:t>займає</a:t>
            </a:r>
            <a:r>
              <a:rPr lang="ru-RU" sz="1200" dirty="0"/>
              <a:t> </a:t>
            </a:r>
            <a:r>
              <a:rPr lang="ru-RU" sz="1200" dirty="0" err="1"/>
              <a:t>промисловість</a:t>
            </a:r>
            <a:r>
              <a:rPr lang="ru-RU" sz="1200" dirty="0"/>
              <a:t>, </a:t>
            </a:r>
            <a:r>
              <a:rPr lang="ru-RU" sz="1200" dirty="0" err="1" smtClean="0"/>
              <a:t>галузі</a:t>
            </a:r>
            <a:r>
              <a:rPr lang="ru-RU" sz="1200" dirty="0" smtClean="0"/>
              <a:t> </a:t>
            </a:r>
            <a:r>
              <a:rPr lang="ru-RU" sz="1200" dirty="0" err="1" smtClean="0"/>
              <a:t>її</a:t>
            </a:r>
            <a:r>
              <a:rPr lang="ru-RU" sz="1200" dirty="0" smtClean="0"/>
              <a:t> </a:t>
            </a:r>
            <a:r>
              <a:rPr lang="ru-RU" sz="1200" dirty="0" err="1" smtClean="0"/>
              <a:t>спеціалізації</a:t>
            </a:r>
            <a:r>
              <a:rPr lang="ru-RU" sz="1200" dirty="0"/>
              <a:t> — </a:t>
            </a:r>
            <a:r>
              <a:rPr lang="ru-RU" sz="1200" dirty="0" err="1"/>
              <a:t>гірничодобувна</a:t>
            </a:r>
            <a:r>
              <a:rPr lang="ru-RU" sz="1200" dirty="0"/>
              <a:t>, </a:t>
            </a:r>
            <a:endParaRPr lang="ru-RU" sz="1200" dirty="0" smtClean="0"/>
          </a:p>
          <a:p>
            <a:r>
              <a:rPr lang="ru-RU" sz="1200" dirty="0" err="1" smtClean="0"/>
              <a:t>машинобудівна</a:t>
            </a:r>
            <a:r>
              <a:rPr lang="ru-RU" sz="1200" dirty="0"/>
              <a:t>, </a:t>
            </a:r>
            <a:r>
              <a:rPr lang="ru-RU" sz="1200" dirty="0" err="1"/>
              <a:t>харчова</a:t>
            </a:r>
            <a:r>
              <a:rPr lang="ru-RU" sz="1200" dirty="0"/>
              <a:t>, </a:t>
            </a:r>
            <a:r>
              <a:rPr lang="ru-RU" sz="1200" dirty="0" err="1"/>
              <a:t>хімічна</a:t>
            </a:r>
            <a:r>
              <a:rPr lang="ru-RU" sz="1200" dirty="0"/>
              <a:t>, </a:t>
            </a:r>
            <a:r>
              <a:rPr lang="ru-RU" sz="1200" dirty="0" err="1"/>
              <a:t>лісова</a:t>
            </a:r>
            <a:r>
              <a:rPr lang="ru-RU" sz="1200" dirty="0"/>
              <a:t>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smtClean="0"/>
              <a:t> </a:t>
            </a:r>
            <a:r>
              <a:rPr lang="ru-RU" sz="1200" dirty="0" err="1" smtClean="0"/>
              <a:t>деревообробна</a:t>
            </a:r>
            <a:r>
              <a:rPr lang="ru-RU" sz="1200" dirty="0"/>
              <a:t> </a:t>
            </a:r>
            <a:r>
              <a:rPr lang="ru-RU" sz="1200" dirty="0" err="1" smtClean="0"/>
              <a:t>промисловість</a:t>
            </a:r>
            <a:r>
              <a:rPr lang="ru-RU" sz="1200" dirty="0"/>
              <a:t>,</a:t>
            </a:r>
            <a:r>
              <a:rPr lang="ru-RU" sz="1200" dirty="0" smtClean="0"/>
              <a:t> </a:t>
            </a:r>
            <a:r>
              <a:rPr lang="ru-RU" sz="1200" dirty="0" err="1" smtClean="0"/>
              <a:t>виробництво</a:t>
            </a:r>
            <a:r>
              <a:rPr lang="ru-RU" sz="1200" dirty="0" smtClean="0"/>
              <a:t> </a:t>
            </a:r>
            <a:r>
              <a:rPr lang="ru-RU" sz="1200" dirty="0" err="1"/>
              <a:t>будматеріалів</a:t>
            </a:r>
            <a:r>
              <a:rPr lang="ru-RU" sz="1200" dirty="0"/>
              <a:t>.</a:t>
            </a:r>
          </a:p>
          <a:p>
            <a:r>
              <a:rPr lang="ru-RU" sz="1200" dirty="0" err="1" smtClean="0"/>
              <a:t>Гірничодобувна</a:t>
            </a:r>
            <a:r>
              <a:rPr lang="ru-RU" sz="1200" dirty="0"/>
              <a:t> </a:t>
            </a:r>
            <a:r>
              <a:rPr lang="ru-RU" sz="1200" dirty="0" err="1" smtClean="0"/>
              <a:t>промисловість</a:t>
            </a:r>
            <a:r>
              <a:rPr lang="ru-RU" sz="1200" dirty="0" smtClean="0"/>
              <a:t> </a:t>
            </a:r>
            <a:r>
              <a:rPr lang="ru-RU" sz="1200" dirty="0" err="1" smtClean="0"/>
              <a:t>займається</a:t>
            </a:r>
            <a:r>
              <a:rPr lang="ru-RU" sz="1200" dirty="0" smtClean="0"/>
              <a:t>  </a:t>
            </a:r>
            <a:r>
              <a:rPr lang="ru-RU" sz="1200" dirty="0" err="1" smtClean="0"/>
              <a:t>видобутком</a:t>
            </a:r>
            <a:r>
              <a:rPr lang="ru-RU" sz="1200" dirty="0" smtClean="0"/>
              <a:t> </a:t>
            </a:r>
            <a:r>
              <a:rPr lang="ru-RU" sz="1200" dirty="0" err="1"/>
              <a:t>різноманітної</a:t>
            </a:r>
            <a:r>
              <a:rPr lang="ru-RU" sz="1200" dirty="0"/>
              <a:t> </a:t>
            </a:r>
            <a:r>
              <a:rPr lang="ru-RU" sz="1200" dirty="0" err="1" smtClean="0"/>
              <a:t>сировини</a:t>
            </a:r>
            <a:r>
              <a:rPr lang="ru-RU" sz="1200" dirty="0" smtClean="0"/>
              <a:t>, </a:t>
            </a:r>
            <a:r>
              <a:rPr lang="ru-RU" sz="1200" dirty="0" err="1" smtClean="0"/>
              <a:t>насамперед</a:t>
            </a:r>
            <a:r>
              <a:rPr lang="ru-RU" sz="1200" dirty="0" smtClean="0"/>
              <a:t> </a:t>
            </a:r>
            <a:r>
              <a:rPr lang="ru-RU" sz="1200" dirty="0" err="1"/>
              <a:t>неметалевих</a:t>
            </a:r>
            <a:r>
              <a:rPr lang="ru-RU" sz="1200" dirty="0"/>
              <a:t>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/>
              <a:t>паливних</a:t>
            </a:r>
            <a:r>
              <a:rPr lang="ru-RU" sz="1200" dirty="0"/>
              <a:t> </a:t>
            </a:r>
            <a:r>
              <a:rPr lang="ru-RU" sz="1200" dirty="0" err="1" smtClean="0"/>
              <a:t>мінеральних</a:t>
            </a:r>
            <a:r>
              <a:rPr lang="ru-RU" sz="1200" dirty="0" smtClean="0"/>
              <a:t> </a:t>
            </a:r>
            <a:r>
              <a:rPr lang="ru-RU" sz="1200" dirty="0" err="1"/>
              <a:t>ресурсів</a:t>
            </a:r>
            <a:r>
              <a:rPr lang="ru-RU" sz="1200" dirty="0"/>
              <a:t>.</a:t>
            </a:r>
          </a:p>
          <a:p>
            <a:r>
              <a:rPr lang="ru-RU" sz="1200" dirty="0"/>
              <a:t>Основу </a:t>
            </a:r>
            <a:r>
              <a:rPr lang="ru-RU" sz="1200" dirty="0" err="1"/>
              <a:t>машинобудування</a:t>
            </a:r>
            <a:r>
              <a:rPr lang="ru-RU" sz="1200" dirty="0"/>
              <a:t> </a:t>
            </a:r>
            <a:r>
              <a:rPr lang="ru-RU" sz="1200" dirty="0" err="1"/>
              <a:t>складає</a:t>
            </a:r>
            <a:r>
              <a:rPr lang="ru-RU" sz="1200" dirty="0"/>
              <a:t> </a:t>
            </a:r>
            <a:r>
              <a:rPr lang="ru-RU" sz="1200" dirty="0" err="1"/>
              <a:t>приладобудування</a:t>
            </a:r>
            <a:r>
              <a:rPr lang="ru-RU" sz="1200" dirty="0"/>
              <a:t>, яке </a:t>
            </a:r>
            <a:r>
              <a:rPr lang="ru-RU" sz="1200" dirty="0" err="1"/>
              <a:t>орієнтується</a:t>
            </a:r>
            <a:r>
              <a:rPr lang="ru-RU" sz="1200" dirty="0"/>
              <a:t> на </a:t>
            </a:r>
            <a:r>
              <a:rPr lang="ru-RU" sz="1200" dirty="0" err="1"/>
              <a:t>кваліфіковану</a:t>
            </a:r>
            <a:r>
              <a:rPr lang="ru-RU" sz="1200" dirty="0"/>
              <a:t> </a:t>
            </a:r>
            <a:r>
              <a:rPr lang="ru-RU" sz="1200" dirty="0" err="1"/>
              <a:t>робочу</a:t>
            </a:r>
            <a:r>
              <a:rPr lang="ru-RU" sz="1200" dirty="0"/>
              <a:t> силу (</a:t>
            </a:r>
            <a:r>
              <a:rPr lang="ru-RU" sz="1200" dirty="0" err="1"/>
              <a:t>Львів</a:t>
            </a:r>
            <a:r>
              <a:rPr lang="ru-RU" sz="1200" dirty="0"/>
              <a:t>, </a:t>
            </a:r>
            <a:r>
              <a:rPr lang="ru-RU" sz="1200" dirty="0" err="1"/>
              <a:t>Івано-Франківськ</a:t>
            </a:r>
            <a:r>
              <a:rPr lang="ru-RU" sz="1200" dirty="0"/>
              <a:t>, </a:t>
            </a:r>
            <a:endParaRPr lang="ru-RU" sz="1200" dirty="0" smtClean="0"/>
          </a:p>
          <a:p>
            <a:r>
              <a:rPr lang="ru-RU" sz="1200" dirty="0" err="1" smtClean="0"/>
              <a:t>Чернівці</a:t>
            </a:r>
            <a:r>
              <a:rPr lang="ru-RU" sz="1200" dirty="0"/>
              <a:t>, Ужгород, Мукачеве). </a:t>
            </a:r>
            <a:r>
              <a:rPr lang="ru-RU" sz="1200" dirty="0" err="1"/>
              <a:t>Розвинене</a:t>
            </a:r>
            <a:r>
              <a:rPr lang="ru-RU" sz="1200" dirty="0"/>
              <a:t> </a:t>
            </a:r>
            <a:r>
              <a:rPr lang="ru-RU" sz="1200" dirty="0" err="1"/>
              <a:t>також</a:t>
            </a:r>
            <a:r>
              <a:rPr lang="ru-RU" sz="1200" dirty="0"/>
              <a:t> </a:t>
            </a:r>
            <a:r>
              <a:rPr lang="ru-RU" sz="1200" dirty="0" err="1"/>
              <a:t>транспортне</a:t>
            </a:r>
            <a:r>
              <a:rPr lang="ru-RU" sz="1200" dirty="0"/>
              <a:t> </a:t>
            </a:r>
            <a:r>
              <a:rPr lang="ru-RU" sz="1200" dirty="0" err="1"/>
              <a:t>машинобудування</a:t>
            </a:r>
            <a:r>
              <a:rPr lang="ru-RU" sz="1200" dirty="0"/>
              <a:t> (</a:t>
            </a:r>
            <a:r>
              <a:rPr lang="ru-RU" sz="1200" dirty="0" err="1"/>
              <a:t>Львів</a:t>
            </a:r>
            <a:r>
              <a:rPr lang="ru-RU" sz="1200" dirty="0"/>
              <a:t>, Соломонове). </a:t>
            </a:r>
            <a:r>
              <a:rPr lang="ru-RU" sz="1200" dirty="0" err="1"/>
              <a:t>Верстатобудівні</a:t>
            </a:r>
            <a:r>
              <a:rPr lang="ru-RU" sz="1200" dirty="0"/>
              <a:t> </a:t>
            </a:r>
            <a:endParaRPr lang="ru-RU" sz="1200" dirty="0" smtClean="0"/>
          </a:p>
          <a:p>
            <a:r>
              <a:rPr lang="ru-RU" sz="1200" dirty="0" err="1" smtClean="0"/>
              <a:t>підприємства</a:t>
            </a:r>
            <a:r>
              <a:rPr lang="ru-RU" sz="1200" dirty="0" smtClean="0"/>
              <a:t> </a:t>
            </a:r>
            <a:r>
              <a:rPr lang="ru-RU" sz="1200" dirty="0" err="1"/>
              <a:t>є</a:t>
            </a:r>
            <a:r>
              <a:rPr lang="ru-RU" sz="1200" dirty="0"/>
              <a:t> у </a:t>
            </a:r>
            <a:r>
              <a:rPr lang="ru-RU" sz="1200" dirty="0" err="1"/>
              <a:t>Мукачевому</a:t>
            </a:r>
            <a:r>
              <a:rPr lang="ru-RU" sz="1200" dirty="0"/>
              <a:t>, </a:t>
            </a:r>
            <a:r>
              <a:rPr lang="ru-RU" sz="1200" dirty="0" err="1"/>
              <a:t>Стрию</a:t>
            </a:r>
            <a:r>
              <a:rPr lang="ru-RU" sz="1200" dirty="0"/>
              <a:t>, а у </a:t>
            </a:r>
            <a:r>
              <a:rPr lang="ru-RU" sz="1200" dirty="0" err="1"/>
              <a:t>Львові</a:t>
            </a:r>
            <a:r>
              <a:rPr lang="ru-RU" sz="1200" dirty="0"/>
              <a:t>, </a:t>
            </a:r>
            <a:r>
              <a:rPr lang="ru-RU" sz="1200" dirty="0" err="1"/>
              <a:t>Дрогобичі</a:t>
            </a:r>
            <a:r>
              <a:rPr lang="ru-RU" sz="1200" dirty="0"/>
              <a:t>, </a:t>
            </a:r>
            <a:r>
              <a:rPr lang="ru-RU" sz="1200" dirty="0" err="1"/>
              <a:t>Калуші</a:t>
            </a:r>
            <a:r>
              <a:rPr lang="ru-RU" sz="1200" dirty="0"/>
              <a:t>, </a:t>
            </a:r>
            <a:r>
              <a:rPr lang="ru-RU" sz="1200" dirty="0" err="1"/>
              <a:t>Чернівцях</a:t>
            </a:r>
            <a:r>
              <a:rPr lang="ru-RU" sz="1200" dirty="0"/>
              <a:t> </a:t>
            </a:r>
            <a:r>
              <a:rPr lang="ru-RU" sz="1200" dirty="0" err="1"/>
              <a:t>є</a:t>
            </a:r>
            <a:r>
              <a:rPr lang="ru-RU" sz="1200" dirty="0"/>
              <a:t> </a:t>
            </a:r>
            <a:r>
              <a:rPr lang="ru-RU" sz="1200" dirty="0" err="1"/>
              <a:t>підприємства</a:t>
            </a:r>
            <a:r>
              <a:rPr lang="ru-RU" sz="1200" dirty="0"/>
              <a:t> </a:t>
            </a:r>
            <a:r>
              <a:rPr lang="ru-RU" sz="1200" dirty="0" err="1"/>
              <a:t>важкого</a:t>
            </a:r>
            <a:r>
              <a:rPr lang="ru-RU" sz="1200" dirty="0"/>
              <a:t> </a:t>
            </a:r>
            <a:r>
              <a:rPr lang="ru-RU" sz="1200" dirty="0" err="1"/>
              <a:t>машинобудування</a:t>
            </a:r>
            <a:r>
              <a:rPr lang="ru-RU" sz="1200" dirty="0"/>
              <a:t>.</a:t>
            </a:r>
          </a:p>
          <a:p>
            <a:r>
              <a:rPr lang="ru-RU" sz="1200" dirty="0" err="1"/>
              <a:t>Серед</a:t>
            </a:r>
            <a:r>
              <a:rPr lang="ru-RU" sz="1200" dirty="0"/>
              <a:t> </a:t>
            </a:r>
            <a:r>
              <a:rPr lang="ru-RU" sz="1200" dirty="0" err="1"/>
              <a:t>галузей</a:t>
            </a:r>
            <a:r>
              <a:rPr lang="ru-RU" sz="1200" dirty="0"/>
              <a:t> </a:t>
            </a:r>
            <a:r>
              <a:rPr lang="ru-RU" sz="1200" dirty="0" err="1"/>
              <a:t>хімічної</a:t>
            </a:r>
            <a:r>
              <a:rPr lang="ru-RU" sz="1200" dirty="0"/>
              <a:t> </a:t>
            </a:r>
            <a:r>
              <a:rPr lang="ru-RU" sz="1200" dirty="0" err="1"/>
              <a:t>промисловості</a:t>
            </a:r>
            <a:r>
              <a:rPr lang="ru-RU" sz="1200" dirty="0"/>
              <a:t> </a:t>
            </a:r>
            <a:r>
              <a:rPr lang="ru-RU" sz="1200" dirty="0" err="1"/>
              <a:t>переважає</a:t>
            </a:r>
            <a:r>
              <a:rPr lang="ru-RU" sz="1200" dirty="0"/>
              <a:t> </a:t>
            </a:r>
            <a:r>
              <a:rPr lang="ru-RU" sz="1200" dirty="0" err="1"/>
              <a:t>лакофарбова</a:t>
            </a:r>
            <a:r>
              <a:rPr lang="ru-RU" sz="1200" dirty="0"/>
              <a:t> (</a:t>
            </a:r>
            <a:r>
              <a:rPr lang="ru-RU" sz="1200" dirty="0" err="1"/>
              <a:t>Львів</a:t>
            </a:r>
            <a:r>
              <a:rPr lang="ru-RU" sz="1200" dirty="0"/>
              <a:t>, Борислав, </a:t>
            </a:r>
            <a:r>
              <a:rPr lang="ru-RU" sz="1200" dirty="0" err="1"/>
              <a:t>Дрогобич</a:t>
            </a:r>
            <a:r>
              <a:rPr lang="ru-RU" sz="1200" dirty="0"/>
              <a:t>), </a:t>
            </a:r>
            <a:r>
              <a:rPr lang="ru-RU" sz="1200" dirty="0" err="1"/>
              <a:t>фармацевтична</a:t>
            </a:r>
            <a:r>
              <a:rPr lang="ru-RU" sz="1200" dirty="0"/>
              <a:t> (</a:t>
            </a:r>
            <a:r>
              <a:rPr lang="ru-RU" sz="1200" dirty="0" err="1"/>
              <a:t>Львів</a:t>
            </a:r>
            <a:r>
              <a:rPr lang="ru-RU" sz="1200" dirty="0"/>
              <a:t>), </a:t>
            </a:r>
            <a:r>
              <a:rPr lang="ru-RU" sz="1200" dirty="0" err="1"/>
              <a:t>виробництво</a:t>
            </a:r>
            <a:r>
              <a:rPr lang="ru-RU" sz="1200" dirty="0"/>
              <a:t> </a:t>
            </a:r>
            <a:r>
              <a:rPr lang="ru-RU" sz="1200" dirty="0" smtClean="0"/>
              <a:t>добрив </a:t>
            </a:r>
            <a:r>
              <a:rPr lang="ru-RU" sz="1200" dirty="0"/>
              <a:t>(Калуш, </a:t>
            </a:r>
            <a:r>
              <a:rPr lang="ru-RU" sz="1200" dirty="0" err="1"/>
              <a:t>Стебник</a:t>
            </a:r>
            <a:r>
              <a:rPr lang="ru-RU" sz="1200" dirty="0"/>
              <a:t>), кислот </a:t>
            </a:r>
            <a:r>
              <a:rPr lang="ru-RU" sz="1200" dirty="0" err="1"/>
              <a:t>і</a:t>
            </a:r>
            <a:r>
              <a:rPr lang="ru-RU" sz="1200" dirty="0"/>
              <a:t> солей (Калуш, </a:t>
            </a:r>
            <a:r>
              <a:rPr lang="ru-RU" sz="1200" dirty="0" err="1"/>
              <a:t>Новий</a:t>
            </a:r>
            <a:r>
              <a:rPr lang="ru-RU" sz="1200" dirty="0"/>
              <a:t> </a:t>
            </a:r>
            <a:r>
              <a:rPr lang="ru-RU" sz="1200" dirty="0" err="1"/>
              <a:t>Розділ</a:t>
            </a:r>
            <a:r>
              <a:rPr lang="ru-RU" sz="1200" dirty="0"/>
              <a:t>, </a:t>
            </a:r>
            <a:r>
              <a:rPr lang="ru-RU" sz="1200" dirty="0" err="1"/>
              <a:t>Новояворівське</a:t>
            </a:r>
            <a:r>
              <a:rPr lang="ru-RU" sz="1200" dirty="0"/>
              <a:t>), </a:t>
            </a:r>
            <a:r>
              <a:rPr lang="ru-RU" sz="1200" dirty="0" err="1"/>
              <a:t>хімічних</a:t>
            </a:r>
            <a:r>
              <a:rPr lang="ru-RU" sz="1200" dirty="0"/>
              <a:t> волокон </a:t>
            </a:r>
            <a:r>
              <a:rPr lang="ru-RU" sz="1200" dirty="0" err="1"/>
              <a:t>і</a:t>
            </a:r>
            <a:r>
              <a:rPr lang="ru-RU" sz="1200" dirty="0"/>
              <a:t> ниток (Сокаль</a:t>
            </a:r>
            <a:r>
              <a:rPr lang="ru-RU" sz="1200" dirty="0" smtClean="0"/>
              <a:t>), </a:t>
            </a:r>
            <a:r>
              <a:rPr lang="ru-RU" sz="1200" dirty="0" err="1"/>
              <a:t>тощо</a:t>
            </a:r>
            <a:r>
              <a:rPr lang="ru-RU" sz="1200" dirty="0"/>
              <a:t>. У </a:t>
            </a:r>
            <a:r>
              <a:rPr lang="ru-RU" sz="1200" dirty="0" err="1"/>
              <a:t>Прикарпатті</a:t>
            </a:r>
            <a:r>
              <a:rPr lang="ru-RU" sz="1200" dirty="0"/>
              <a:t> </a:t>
            </a:r>
            <a:r>
              <a:rPr lang="ru-RU" sz="1200" dirty="0" err="1"/>
              <a:t>склався</a:t>
            </a:r>
            <a:r>
              <a:rPr lang="ru-RU" sz="1200" dirty="0"/>
              <a:t> один </a:t>
            </a:r>
            <a:r>
              <a:rPr lang="ru-RU" sz="1200" dirty="0" err="1"/>
              <a:t>із</a:t>
            </a:r>
            <a:r>
              <a:rPr lang="ru-RU" sz="1200" dirty="0"/>
              <a:t> </a:t>
            </a:r>
            <a:r>
              <a:rPr lang="ru-RU" sz="1200" dirty="0" err="1"/>
              <a:t>найбільших</a:t>
            </a:r>
            <a:r>
              <a:rPr lang="ru-RU" sz="1200" dirty="0"/>
              <a:t> </a:t>
            </a:r>
            <a:r>
              <a:rPr lang="ru-RU" sz="1200" dirty="0" err="1"/>
              <a:t>районів</a:t>
            </a:r>
            <a:r>
              <a:rPr lang="ru-RU" sz="1200" dirty="0"/>
              <a:t> </a:t>
            </a:r>
            <a:r>
              <a:rPr lang="ru-RU" sz="1200" dirty="0" err="1"/>
              <a:t>хімічної</a:t>
            </a:r>
            <a:r>
              <a:rPr lang="ru-RU" sz="1200" dirty="0"/>
              <a:t> </a:t>
            </a:r>
            <a:r>
              <a:rPr lang="ru-RU" sz="1200" dirty="0" err="1"/>
              <a:t>промисловості</a:t>
            </a:r>
            <a:r>
              <a:rPr lang="ru-RU" sz="1200" dirty="0"/>
              <a:t> в </a:t>
            </a:r>
            <a:r>
              <a:rPr lang="ru-RU" sz="1200" dirty="0" err="1"/>
              <a:t>Україні</a:t>
            </a:r>
            <a:r>
              <a:rPr lang="ru-RU" sz="1200" dirty="0"/>
              <a:t>.</a:t>
            </a:r>
          </a:p>
          <a:p>
            <a:r>
              <a:rPr lang="ru-RU" sz="1200" dirty="0" err="1"/>
              <a:t>Лісова</a:t>
            </a:r>
            <a:r>
              <a:rPr lang="ru-RU" sz="1200" dirty="0"/>
              <a:t>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/>
              <a:t>деревообробна</a:t>
            </a:r>
            <a:r>
              <a:rPr lang="ru-RU" sz="1200" dirty="0"/>
              <a:t> </a:t>
            </a:r>
            <a:r>
              <a:rPr lang="ru-RU" sz="1200" dirty="0" err="1"/>
              <a:t>промисловість</a:t>
            </a:r>
            <a:r>
              <a:rPr lang="ru-RU" sz="1200" dirty="0"/>
              <a:t> </a:t>
            </a:r>
            <a:r>
              <a:rPr lang="ru-RU" sz="1200" dirty="0" err="1"/>
              <a:t>має</a:t>
            </a:r>
            <a:r>
              <a:rPr lang="ru-RU" sz="1200" dirty="0"/>
              <a:t> </a:t>
            </a:r>
            <a:r>
              <a:rPr lang="ru-RU" sz="1200" dirty="0" err="1"/>
              <a:t>розгалужену</a:t>
            </a:r>
            <a:r>
              <a:rPr lang="ru-RU" sz="1200" dirty="0"/>
              <a:t> структуру — </a:t>
            </a:r>
            <a:r>
              <a:rPr lang="ru-RU" sz="1200" dirty="0" err="1"/>
              <a:t>лісозаготівельна</a:t>
            </a:r>
            <a:r>
              <a:rPr lang="ru-RU" sz="1200" dirty="0"/>
              <a:t> (у Карпатах), </a:t>
            </a:r>
            <a:r>
              <a:rPr lang="ru-RU" sz="1200" dirty="0" err="1"/>
              <a:t>меблева</a:t>
            </a:r>
            <a:r>
              <a:rPr lang="ru-RU" sz="1200" dirty="0"/>
              <a:t> (Ужгород, </a:t>
            </a:r>
            <a:r>
              <a:rPr lang="ru-RU" sz="1200" dirty="0" err="1"/>
              <a:t>Львів</a:t>
            </a:r>
            <a:r>
              <a:rPr lang="ru-RU" sz="1200" dirty="0"/>
              <a:t>, </a:t>
            </a:r>
            <a:endParaRPr lang="ru-RU" sz="1200" dirty="0" smtClean="0"/>
          </a:p>
          <a:p>
            <a:r>
              <a:rPr lang="ru-RU" sz="1200" dirty="0" smtClean="0"/>
              <a:t>Берегове</a:t>
            </a:r>
            <a:r>
              <a:rPr lang="ru-RU" sz="1200" dirty="0"/>
              <a:t>, Свалява та </a:t>
            </a:r>
            <a:r>
              <a:rPr lang="ru-RU" sz="1200" dirty="0" err="1"/>
              <a:t>ін</a:t>
            </a:r>
            <a:r>
              <a:rPr lang="ru-RU" sz="1200" dirty="0"/>
              <a:t>.), </a:t>
            </a:r>
            <a:r>
              <a:rPr lang="ru-RU" sz="1200" dirty="0" err="1"/>
              <a:t>паперова</a:t>
            </a:r>
            <a:r>
              <a:rPr lang="ru-RU" sz="1200" dirty="0"/>
              <a:t> (</a:t>
            </a:r>
            <a:r>
              <a:rPr lang="ru-RU" sz="1200" dirty="0" err="1"/>
              <a:t>Жидачів</a:t>
            </a:r>
            <a:r>
              <a:rPr lang="ru-RU" sz="1200" dirty="0"/>
              <a:t>).</a:t>
            </a:r>
          </a:p>
          <a:p>
            <a:r>
              <a:rPr lang="ru-RU" sz="1200" dirty="0" err="1"/>
              <a:t>Електроенергію</a:t>
            </a:r>
            <a:r>
              <a:rPr lang="ru-RU" sz="1200" dirty="0"/>
              <a:t> для потреб </a:t>
            </a:r>
            <a:r>
              <a:rPr lang="ru-RU" sz="1200" dirty="0" err="1"/>
              <a:t>господарства</a:t>
            </a:r>
            <a:r>
              <a:rPr lang="ru-RU" sz="1200" dirty="0"/>
              <a:t> району </a:t>
            </a:r>
            <a:r>
              <a:rPr lang="ru-RU" sz="1200" dirty="0" err="1"/>
              <a:t>дають</a:t>
            </a:r>
            <a:r>
              <a:rPr lang="ru-RU" sz="1200" dirty="0"/>
              <a:t> </a:t>
            </a:r>
            <a:r>
              <a:rPr lang="ru-RU" sz="1200" dirty="0" err="1"/>
              <a:t>Добротвірська</a:t>
            </a:r>
            <a:r>
              <a:rPr lang="ru-RU" sz="1200" dirty="0"/>
              <a:t>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/>
              <a:t>Бурштинська</a:t>
            </a:r>
            <a:r>
              <a:rPr lang="ru-RU" sz="1200" dirty="0"/>
              <a:t> ТЕС.</a:t>
            </a:r>
          </a:p>
          <a:p>
            <a:r>
              <a:rPr lang="ru-RU" sz="1200" dirty="0" err="1"/>
              <a:t>Харчова</a:t>
            </a:r>
            <a:r>
              <a:rPr lang="ru-RU" sz="1200" dirty="0"/>
              <a:t> </a:t>
            </a:r>
            <a:r>
              <a:rPr lang="ru-RU" sz="1200" dirty="0" err="1"/>
              <a:t>промисловість</a:t>
            </a:r>
            <a:r>
              <a:rPr lang="ru-RU" sz="1200" dirty="0"/>
              <a:t> представлена </a:t>
            </a:r>
            <a:r>
              <a:rPr lang="ru-RU" sz="1200" dirty="0" err="1"/>
              <a:t>цукровими</a:t>
            </a:r>
            <a:r>
              <a:rPr lang="ru-RU" sz="1200" dirty="0"/>
              <a:t> заводами, </a:t>
            </a:r>
            <a:r>
              <a:rPr lang="ru-RU" sz="1200" dirty="0" err="1"/>
              <a:t>підприємствами</a:t>
            </a:r>
            <a:r>
              <a:rPr lang="ru-RU" sz="1200" dirty="0"/>
              <a:t> </a:t>
            </a:r>
            <a:r>
              <a:rPr lang="ru-RU" sz="1200" dirty="0" err="1"/>
              <a:t>м’ясної</a:t>
            </a:r>
            <a:r>
              <a:rPr lang="ru-RU" sz="1200" dirty="0"/>
              <a:t>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/>
              <a:t>молочної</a:t>
            </a:r>
            <a:r>
              <a:rPr lang="ru-RU" sz="1200" dirty="0"/>
              <a:t> </a:t>
            </a:r>
            <a:r>
              <a:rPr lang="ru-RU" sz="1200" dirty="0" err="1"/>
              <a:t>промисловості</a:t>
            </a:r>
            <a:r>
              <a:rPr lang="ru-RU" sz="1200" dirty="0"/>
              <a:t> (</a:t>
            </a:r>
            <a:r>
              <a:rPr lang="ru-RU" sz="1200" dirty="0" err="1"/>
              <a:t>Львів</a:t>
            </a:r>
            <a:r>
              <a:rPr lang="ru-RU" sz="1200" dirty="0"/>
              <a:t>, </a:t>
            </a:r>
            <a:r>
              <a:rPr lang="ru-RU" sz="1200" dirty="0" err="1"/>
              <a:t>Дрогобич</a:t>
            </a:r>
            <a:r>
              <a:rPr lang="ru-RU" sz="1200" dirty="0" smtClean="0"/>
              <a:t>,</a:t>
            </a:r>
          </a:p>
          <a:p>
            <a:r>
              <a:rPr lang="ru-RU" sz="1200" dirty="0" smtClean="0"/>
              <a:t> </a:t>
            </a:r>
            <a:r>
              <a:rPr lang="ru-RU" sz="1200" dirty="0" err="1"/>
              <a:t>Стрий</a:t>
            </a:r>
            <a:r>
              <a:rPr lang="ru-RU" sz="1200" dirty="0"/>
              <a:t>, </a:t>
            </a:r>
            <a:r>
              <a:rPr lang="ru-RU" sz="1200" dirty="0" err="1"/>
              <a:t>Чернівці</a:t>
            </a:r>
            <a:r>
              <a:rPr lang="ru-RU" sz="1200" dirty="0"/>
              <a:t>), </a:t>
            </a:r>
            <a:r>
              <a:rPr lang="ru-RU" sz="1200" dirty="0" err="1"/>
              <a:t>виноробними</a:t>
            </a:r>
            <a:r>
              <a:rPr lang="ru-RU" sz="1200" dirty="0"/>
              <a:t> заводами (</a:t>
            </a:r>
            <a:r>
              <a:rPr lang="ru-RU" sz="1200" dirty="0" err="1"/>
              <a:t>Виноградів</a:t>
            </a:r>
            <a:r>
              <a:rPr lang="ru-RU" sz="1200" dirty="0"/>
              <a:t>, Ужгород, Хуст), </a:t>
            </a:r>
            <a:r>
              <a:rPr lang="ru-RU" sz="1200" dirty="0" err="1"/>
              <a:t>олійно-жировим</a:t>
            </a:r>
            <a:r>
              <a:rPr lang="ru-RU" sz="1200" dirty="0"/>
              <a:t> </a:t>
            </a:r>
            <a:r>
              <a:rPr lang="ru-RU" sz="1200" dirty="0" err="1"/>
              <a:t>комбінатом</a:t>
            </a:r>
            <a:r>
              <a:rPr lang="ru-RU" sz="1200" dirty="0"/>
              <a:t> (</a:t>
            </a:r>
            <a:r>
              <a:rPr lang="ru-RU" sz="1200" dirty="0" err="1"/>
              <a:t>Чернівці</a:t>
            </a:r>
            <a:r>
              <a:rPr lang="ru-RU" sz="1200" dirty="0"/>
              <a:t>). У </a:t>
            </a:r>
            <a:r>
              <a:rPr lang="ru-RU" sz="1200" dirty="0" err="1"/>
              <a:t>районі</a:t>
            </a:r>
            <a:r>
              <a:rPr lang="ru-RU" sz="1200" dirty="0"/>
              <a:t> </a:t>
            </a:r>
            <a:endParaRPr lang="ru-RU" sz="1200" dirty="0" smtClean="0"/>
          </a:p>
          <a:p>
            <a:r>
              <a:rPr lang="ru-RU" sz="1200" dirty="0" err="1" smtClean="0"/>
              <a:t>розвинена</a:t>
            </a:r>
            <a:r>
              <a:rPr lang="ru-RU" sz="1200" dirty="0" smtClean="0"/>
              <a:t> </a:t>
            </a:r>
            <a:r>
              <a:rPr lang="ru-RU" sz="1200" dirty="0" err="1"/>
              <a:t>також</a:t>
            </a:r>
            <a:r>
              <a:rPr lang="ru-RU" sz="1200" dirty="0"/>
              <a:t> легка </a:t>
            </a:r>
            <a:r>
              <a:rPr lang="ru-RU" sz="1200" dirty="0" err="1"/>
              <a:t>промисловість</a:t>
            </a:r>
            <a:r>
              <a:rPr lang="ru-RU" sz="1200" dirty="0"/>
              <a:t> (</a:t>
            </a:r>
            <a:r>
              <a:rPr lang="ru-RU" sz="1200" dirty="0" err="1"/>
              <a:t>Львів</a:t>
            </a:r>
            <a:r>
              <a:rPr lang="ru-RU" sz="1200" dirty="0"/>
              <a:t>, </a:t>
            </a:r>
            <a:r>
              <a:rPr lang="ru-RU" sz="1200" dirty="0" err="1"/>
              <a:t>Чернівці</a:t>
            </a:r>
            <a:r>
              <a:rPr lang="ru-RU" sz="1200" dirty="0"/>
              <a:t>, Борислав, </a:t>
            </a:r>
            <a:r>
              <a:rPr lang="ru-RU" sz="1200" dirty="0" err="1"/>
              <a:t>Коломия</a:t>
            </a:r>
            <a:r>
              <a:rPr lang="ru-RU" sz="1200" dirty="0"/>
              <a:t>, </a:t>
            </a:r>
            <a:r>
              <a:rPr lang="ru-RU" sz="1200" dirty="0" err="1"/>
              <a:t>Тисмениця</a:t>
            </a:r>
            <a:r>
              <a:rPr lang="ru-RU" sz="1200" dirty="0"/>
              <a:t> та </a:t>
            </a:r>
            <a:r>
              <a:rPr lang="ru-RU" sz="1200" dirty="0" err="1"/>
              <a:t>ін</a:t>
            </a:r>
            <a:r>
              <a:rPr lang="ru-RU" sz="1200" dirty="0"/>
              <a:t>.)</a:t>
            </a:r>
          </a:p>
          <a:p>
            <a:r>
              <a:rPr lang="ru-RU" sz="1200" dirty="0" err="1"/>
              <a:t>Сільське</a:t>
            </a:r>
            <a:r>
              <a:rPr lang="ru-RU" sz="1200" dirty="0"/>
              <a:t> </a:t>
            </a:r>
            <a:r>
              <a:rPr lang="ru-RU" sz="1200" dirty="0" err="1"/>
              <a:t>господарство</a:t>
            </a:r>
            <a:r>
              <a:rPr lang="ru-RU" sz="1200" dirty="0"/>
              <a:t> </a:t>
            </a:r>
            <a:r>
              <a:rPr lang="ru-RU" sz="1200" dirty="0" err="1"/>
              <a:t>має</a:t>
            </a:r>
            <a:r>
              <a:rPr lang="ru-RU" sz="1200" dirty="0"/>
              <a:t> </a:t>
            </a:r>
            <a:r>
              <a:rPr lang="ru-RU" sz="1200" dirty="0" err="1"/>
              <a:t>неоднакову</a:t>
            </a:r>
            <a:r>
              <a:rPr lang="ru-RU" sz="1200" dirty="0"/>
              <a:t> </a:t>
            </a:r>
            <a:r>
              <a:rPr lang="ru-RU" sz="1200" dirty="0" err="1"/>
              <a:t>спеціалізацію</a:t>
            </a:r>
            <a:r>
              <a:rPr lang="ru-RU" sz="1200" dirty="0"/>
              <a:t> у </a:t>
            </a:r>
            <a:r>
              <a:rPr lang="ru-RU" sz="1200" dirty="0" err="1"/>
              <a:t>різних</a:t>
            </a:r>
            <a:r>
              <a:rPr lang="ru-RU" sz="1200" dirty="0"/>
              <a:t> </a:t>
            </a:r>
            <a:r>
              <a:rPr lang="ru-RU" sz="1200" dirty="0" err="1"/>
              <a:t>частинах</a:t>
            </a:r>
            <a:r>
              <a:rPr lang="ru-RU" sz="1200" dirty="0"/>
              <a:t> району. У </a:t>
            </a:r>
            <a:r>
              <a:rPr lang="ru-RU" sz="1200" dirty="0" err="1"/>
              <a:t>північній</a:t>
            </a:r>
            <a:r>
              <a:rPr lang="ru-RU" sz="1200" dirty="0"/>
              <a:t> </a:t>
            </a:r>
            <a:r>
              <a:rPr lang="ru-RU" sz="1200" dirty="0" err="1"/>
              <a:t>частині</a:t>
            </a:r>
            <a:r>
              <a:rPr lang="ru-RU" sz="1200" dirty="0"/>
              <a:t> </a:t>
            </a:r>
            <a:r>
              <a:rPr lang="ru-RU" sz="1200" dirty="0" err="1"/>
              <a:t>Львівщини</a:t>
            </a:r>
            <a:r>
              <a:rPr lang="ru-RU" sz="1200" dirty="0"/>
              <a:t> — </a:t>
            </a:r>
            <a:r>
              <a:rPr lang="ru-RU" sz="1200" dirty="0" err="1"/>
              <a:t>льонарство</a:t>
            </a:r>
            <a:r>
              <a:rPr lang="ru-RU" sz="1200" dirty="0"/>
              <a:t>, </a:t>
            </a:r>
            <a:endParaRPr lang="ru-RU" sz="1200" dirty="0" smtClean="0"/>
          </a:p>
          <a:p>
            <a:r>
              <a:rPr lang="ru-RU" sz="1200" dirty="0" err="1" smtClean="0"/>
              <a:t>хмелярство</a:t>
            </a:r>
            <a:r>
              <a:rPr lang="ru-RU" sz="1200" dirty="0"/>
              <a:t>, </a:t>
            </a:r>
            <a:r>
              <a:rPr lang="ru-RU" sz="1200" dirty="0" err="1"/>
              <a:t>картоплярство</a:t>
            </a:r>
            <a:r>
              <a:rPr lang="ru-RU" sz="1200" dirty="0"/>
              <a:t>, </a:t>
            </a:r>
            <a:r>
              <a:rPr lang="ru-RU" sz="1200" dirty="0" err="1"/>
              <a:t>молочно-м’ясне</a:t>
            </a:r>
            <a:r>
              <a:rPr lang="ru-RU" sz="1200" dirty="0"/>
              <a:t> </a:t>
            </a:r>
            <a:r>
              <a:rPr lang="ru-RU" sz="1200" dirty="0" err="1"/>
              <a:t>скотарство</a:t>
            </a:r>
            <a:r>
              <a:rPr lang="ru-RU" sz="1200" dirty="0"/>
              <a:t>; у </a:t>
            </a:r>
            <a:r>
              <a:rPr lang="ru-RU" sz="1200" dirty="0" err="1"/>
              <a:t>закарпатській</a:t>
            </a:r>
            <a:r>
              <a:rPr lang="ru-RU" sz="1200" dirty="0"/>
              <a:t> </a:t>
            </a:r>
            <a:r>
              <a:rPr lang="ru-RU" sz="1200" dirty="0" err="1"/>
              <a:t>частині</a:t>
            </a:r>
            <a:r>
              <a:rPr lang="ru-RU" sz="1200" dirty="0"/>
              <a:t> — виноградарство, </a:t>
            </a:r>
            <a:r>
              <a:rPr lang="ru-RU" sz="1200" dirty="0" err="1"/>
              <a:t>садівництво</a:t>
            </a:r>
            <a:r>
              <a:rPr lang="ru-RU" sz="1200" dirty="0"/>
              <a:t>, </a:t>
            </a:r>
            <a:r>
              <a:rPr lang="ru-RU" sz="1200" dirty="0" err="1"/>
              <a:t>овочівництво</a:t>
            </a:r>
            <a:r>
              <a:rPr lang="ru-RU" sz="1200" dirty="0"/>
              <a:t>, </a:t>
            </a:r>
            <a:endParaRPr lang="ru-RU" sz="1200" dirty="0" smtClean="0"/>
          </a:p>
          <a:p>
            <a:r>
              <a:rPr lang="ru-RU" sz="1200" dirty="0" err="1" smtClean="0"/>
              <a:t>тютюнництво</a:t>
            </a:r>
            <a:r>
              <a:rPr lang="ru-RU" sz="1200" dirty="0"/>
              <a:t>, </a:t>
            </a:r>
            <a:r>
              <a:rPr lang="ru-RU" sz="1200" dirty="0" err="1"/>
              <a:t>молочно-м’ясне</a:t>
            </a:r>
            <a:r>
              <a:rPr lang="ru-RU" sz="1200" dirty="0"/>
              <a:t> </a:t>
            </a:r>
            <a:r>
              <a:rPr lang="ru-RU" sz="1200" dirty="0" err="1"/>
              <a:t>скотарство</a:t>
            </a:r>
            <a:r>
              <a:rPr lang="ru-RU" sz="1200" dirty="0"/>
              <a:t>; у </a:t>
            </a:r>
            <a:r>
              <a:rPr lang="ru-RU" sz="1200" dirty="0" err="1"/>
              <a:t>гірській</a:t>
            </a:r>
            <a:r>
              <a:rPr lang="ru-RU" sz="1200" dirty="0"/>
              <a:t> </a:t>
            </a:r>
            <a:r>
              <a:rPr lang="ru-RU" sz="1200" dirty="0" err="1"/>
              <a:t>частині</a:t>
            </a:r>
            <a:r>
              <a:rPr lang="ru-RU" sz="1200" dirty="0"/>
              <a:t> — </a:t>
            </a:r>
            <a:r>
              <a:rPr lang="ru-RU" sz="1200" dirty="0" err="1"/>
              <a:t>відгінно-пасовищне</a:t>
            </a:r>
            <a:r>
              <a:rPr lang="ru-RU" sz="1200" dirty="0"/>
              <a:t> </a:t>
            </a:r>
            <a:r>
              <a:rPr lang="ru-RU" sz="1200" dirty="0" err="1"/>
              <a:t>скотарство</a:t>
            </a:r>
            <a:r>
              <a:rPr lang="ru-RU" sz="1200" dirty="0"/>
              <a:t>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/>
              <a:t>вівчарство</a:t>
            </a:r>
            <a:r>
              <a:rPr lang="ru-RU" sz="1200" dirty="0"/>
              <a:t>.</a:t>
            </a:r>
          </a:p>
          <a:p>
            <a:r>
              <a:rPr lang="ru-RU" sz="1200" dirty="0" err="1"/>
              <a:t>Провідні</a:t>
            </a:r>
            <a:r>
              <a:rPr lang="ru-RU" sz="1200" dirty="0"/>
              <a:t> </a:t>
            </a:r>
            <a:r>
              <a:rPr lang="ru-RU" sz="1200" dirty="0" err="1"/>
              <a:t>види</a:t>
            </a:r>
            <a:r>
              <a:rPr lang="ru-RU" sz="1200" dirty="0"/>
              <a:t> транспорту — </a:t>
            </a:r>
            <a:r>
              <a:rPr lang="ru-RU" sz="1200" dirty="0" err="1"/>
              <a:t>залізничний</a:t>
            </a:r>
            <a:r>
              <a:rPr lang="ru-RU" sz="1200" dirty="0"/>
              <a:t>, </a:t>
            </a:r>
            <a:r>
              <a:rPr lang="ru-RU" sz="1200" dirty="0" err="1"/>
              <a:t>автомобільний</a:t>
            </a:r>
            <a:r>
              <a:rPr lang="ru-RU" sz="1200" dirty="0"/>
              <a:t>, </a:t>
            </a:r>
            <a:r>
              <a:rPr lang="ru-RU" sz="1200" dirty="0" err="1"/>
              <a:t>трубопровідний</a:t>
            </a:r>
            <a:r>
              <a:rPr lang="ru-RU" sz="1200" dirty="0"/>
              <a:t>. Густота </a:t>
            </a:r>
            <a:r>
              <a:rPr lang="ru-RU" sz="1200" dirty="0" err="1"/>
              <a:t>залізниць</a:t>
            </a:r>
            <a:r>
              <a:rPr lang="ru-RU" sz="1200" dirty="0"/>
              <a:t>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/>
              <a:t>автошляхів</a:t>
            </a:r>
            <a:r>
              <a:rPr lang="ru-RU" sz="1200" dirty="0"/>
              <a:t> </a:t>
            </a:r>
            <a:r>
              <a:rPr lang="ru-RU" sz="1200" dirty="0" err="1"/>
              <a:t>є</a:t>
            </a:r>
            <a:r>
              <a:rPr lang="ru-RU" sz="1200" dirty="0"/>
              <a:t> </a:t>
            </a:r>
            <a:r>
              <a:rPr lang="ru-RU" sz="1200" dirty="0" err="1"/>
              <a:t>однією</a:t>
            </a:r>
            <a:r>
              <a:rPr lang="ru-RU" sz="1200" dirty="0"/>
              <a:t> </a:t>
            </a:r>
            <a:r>
              <a:rPr lang="ru-RU" sz="1200" dirty="0" err="1"/>
              <a:t>з</a:t>
            </a:r>
            <a:r>
              <a:rPr lang="ru-RU" sz="1200" dirty="0"/>
              <a:t> </a:t>
            </a:r>
            <a:r>
              <a:rPr lang="ru-RU" sz="1200" dirty="0" err="1" smtClean="0"/>
              <a:t>найвищих</a:t>
            </a:r>
            <a:endParaRPr lang="ru-RU" sz="1200" dirty="0" smtClean="0"/>
          </a:p>
          <a:p>
            <a:r>
              <a:rPr lang="ru-RU" sz="1200" dirty="0" smtClean="0"/>
              <a:t> </a:t>
            </a:r>
            <a:r>
              <a:rPr lang="ru-RU" sz="1200" dirty="0"/>
              <a:t>в </a:t>
            </a:r>
            <a:r>
              <a:rPr lang="ru-RU" sz="1200" dirty="0" err="1"/>
              <a:t>Україні</a:t>
            </a:r>
            <a:r>
              <a:rPr lang="ru-RU" sz="1200" dirty="0"/>
              <a:t>. </a:t>
            </a:r>
            <a:r>
              <a:rPr lang="ru-RU" sz="1200" dirty="0" err="1"/>
              <a:t>Найбільші</a:t>
            </a:r>
            <a:r>
              <a:rPr lang="ru-RU" sz="1200" dirty="0"/>
              <a:t> </a:t>
            </a:r>
            <a:r>
              <a:rPr lang="ru-RU" sz="1200" dirty="0" err="1"/>
              <a:t>залізничні</a:t>
            </a:r>
            <a:r>
              <a:rPr lang="ru-RU" sz="1200" dirty="0"/>
              <a:t> </a:t>
            </a:r>
            <a:r>
              <a:rPr lang="ru-RU" sz="1200" dirty="0" err="1"/>
              <a:t>вузли</a:t>
            </a:r>
            <a:r>
              <a:rPr lang="ru-RU" sz="1200" dirty="0"/>
              <a:t> — </a:t>
            </a:r>
            <a:r>
              <a:rPr lang="ru-RU" sz="1200" dirty="0" err="1"/>
              <a:t>Львів</a:t>
            </a:r>
            <a:r>
              <a:rPr lang="ru-RU" sz="1200" dirty="0"/>
              <a:t>, Чоп, </a:t>
            </a:r>
            <a:r>
              <a:rPr lang="ru-RU" sz="1200" dirty="0" err="1"/>
              <a:t>Стрий</a:t>
            </a:r>
            <a:r>
              <a:rPr lang="ru-RU" sz="1200" dirty="0"/>
              <a:t>, Красне. У </a:t>
            </a:r>
            <a:r>
              <a:rPr lang="ru-RU" sz="1200" dirty="0" err="1"/>
              <a:t>Львові</a:t>
            </a:r>
            <a:r>
              <a:rPr lang="ru-RU" sz="1200" dirty="0"/>
              <a:t> </a:t>
            </a:r>
            <a:r>
              <a:rPr lang="ru-RU" sz="1200" dirty="0" err="1"/>
              <a:t>є</a:t>
            </a:r>
            <a:r>
              <a:rPr lang="ru-RU" sz="1200" dirty="0"/>
              <a:t> </a:t>
            </a:r>
            <a:r>
              <a:rPr lang="ru-RU" sz="1200" dirty="0" err="1"/>
              <a:t>аеропорт</a:t>
            </a:r>
            <a:r>
              <a:rPr lang="ru-RU" sz="1200" dirty="0"/>
              <a:t>. Через район проходить низка </a:t>
            </a:r>
            <a:endParaRPr lang="ru-RU" sz="1200" dirty="0" smtClean="0"/>
          </a:p>
          <a:p>
            <a:r>
              <a:rPr lang="ru-RU" sz="1200" dirty="0" err="1" smtClean="0"/>
              <a:t>магістральних</a:t>
            </a:r>
            <a:r>
              <a:rPr lang="ru-RU" sz="1200" dirty="0" smtClean="0"/>
              <a:t> </a:t>
            </a:r>
            <a:r>
              <a:rPr lang="ru-RU" sz="1200" dirty="0" err="1"/>
              <a:t>нафто</a:t>
            </a:r>
            <a:r>
              <a:rPr lang="ru-RU" sz="1200" dirty="0"/>
              <a:t>-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/>
              <a:t>газопроводів</a:t>
            </a:r>
            <a:r>
              <a:rPr lang="ru-RU" sz="1200" dirty="0"/>
              <a:t> </a:t>
            </a:r>
            <a:r>
              <a:rPr lang="ru-RU" sz="1200" dirty="0" err="1"/>
              <a:t>з</a:t>
            </a:r>
            <a:r>
              <a:rPr lang="ru-RU" sz="1200" dirty="0"/>
              <a:t> </a:t>
            </a:r>
            <a:r>
              <a:rPr lang="ru-RU" sz="1200" dirty="0" err="1"/>
              <a:t>Росії</a:t>
            </a:r>
            <a:r>
              <a:rPr lang="ru-RU" sz="1200" dirty="0"/>
              <a:t> до </a:t>
            </a:r>
            <a:r>
              <a:rPr lang="ru-RU" sz="1200" dirty="0" err="1"/>
              <a:t>країн</a:t>
            </a:r>
            <a:r>
              <a:rPr lang="ru-RU" sz="1200" dirty="0"/>
              <a:t> </a:t>
            </a:r>
            <a:r>
              <a:rPr lang="ru-RU" sz="1200" dirty="0" err="1"/>
              <a:t>Європи</a:t>
            </a:r>
            <a:r>
              <a:rPr lang="ru-RU" sz="1200" dirty="0"/>
              <a:t>, </a:t>
            </a:r>
            <a:r>
              <a:rPr lang="ru-RU" sz="1200" dirty="0" err="1"/>
              <a:t>побудовано</a:t>
            </a:r>
            <a:r>
              <a:rPr lang="ru-RU" sz="1200" dirty="0"/>
              <a:t> </a:t>
            </a:r>
            <a:r>
              <a:rPr lang="ru-RU" sz="1200" dirty="0" err="1"/>
              <a:t>нафтопровід</a:t>
            </a:r>
            <a:r>
              <a:rPr lang="ru-RU" sz="1200" dirty="0"/>
              <a:t> Одеса — Броди.</a:t>
            </a:r>
          </a:p>
          <a:p>
            <a:r>
              <a:rPr lang="ru-RU" sz="1200" dirty="0"/>
              <a:t>Район </a:t>
            </a:r>
            <a:r>
              <a:rPr lang="ru-RU" sz="1200" dirty="0" err="1"/>
              <a:t>має</a:t>
            </a:r>
            <a:r>
              <a:rPr lang="ru-RU" sz="1200" dirty="0"/>
              <a:t> </a:t>
            </a:r>
            <a:r>
              <a:rPr lang="ru-RU" sz="1200" dirty="0" err="1"/>
              <a:t>розвинений</a:t>
            </a:r>
            <a:r>
              <a:rPr lang="ru-RU" sz="1200" dirty="0"/>
              <a:t> </a:t>
            </a:r>
            <a:r>
              <a:rPr lang="ru-RU" sz="1200" dirty="0" err="1"/>
              <a:t>рекреаційний</a:t>
            </a:r>
            <a:r>
              <a:rPr lang="ru-RU" sz="1200" dirty="0"/>
              <a:t> комплекс </a:t>
            </a:r>
            <a:r>
              <a:rPr lang="ru-RU" sz="1200" dirty="0" err="1"/>
              <a:t>загальнодержавного</a:t>
            </a:r>
            <a:r>
              <a:rPr lang="ru-RU" sz="1200" dirty="0"/>
              <a:t>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/>
              <a:t>міжнародного</a:t>
            </a:r>
            <a:r>
              <a:rPr lang="ru-RU" sz="1200" dirty="0"/>
              <a:t> </a:t>
            </a:r>
            <a:r>
              <a:rPr lang="ru-RU" sz="1200" dirty="0" err="1"/>
              <a:t>значення</a:t>
            </a:r>
            <a:r>
              <a:rPr lang="ru-RU" sz="1200" dirty="0"/>
              <a:t>. </a:t>
            </a:r>
            <a:r>
              <a:rPr lang="ru-RU" sz="1200" dirty="0" err="1"/>
              <a:t>Найбільшими</a:t>
            </a:r>
            <a:r>
              <a:rPr lang="ru-RU" sz="1200" dirty="0"/>
              <a:t> курортами </a:t>
            </a:r>
            <a:r>
              <a:rPr lang="ru-RU" sz="1200" dirty="0" err="1"/>
              <a:t>є</a:t>
            </a:r>
            <a:r>
              <a:rPr lang="ru-RU" sz="1200" dirty="0"/>
              <a:t> </a:t>
            </a:r>
            <a:endParaRPr lang="ru-RU" sz="1200" dirty="0" smtClean="0"/>
          </a:p>
          <a:p>
            <a:r>
              <a:rPr lang="ru-RU" sz="1200" dirty="0" err="1" smtClean="0"/>
              <a:t>Трускавець</a:t>
            </a:r>
            <a:r>
              <a:rPr lang="ru-RU" sz="1200" dirty="0"/>
              <a:t>, </a:t>
            </a:r>
            <a:r>
              <a:rPr lang="ru-RU" sz="1200" dirty="0" err="1"/>
              <a:t>Моршин</a:t>
            </a:r>
            <a:r>
              <a:rPr lang="ru-RU" sz="1200" dirty="0"/>
              <a:t>, </a:t>
            </a:r>
            <a:r>
              <a:rPr lang="ru-RU" sz="1200" dirty="0" err="1"/>
              <a:t>Яремча</a:t>
            </a:r>
            <a:r>
              <a:rPr lang="ru-RU" sz="1200" dirty="0"/>
              <a:t>, </a:t>
            </a:r>
            <a:r>
              <a:rPr lang="ru-RU" sz="1200" dirty="0" err="1"/>
              <a:t>Ворохта</a:t>
            </a:r>
            <a:r>
              <a:rPr lang="ru-RU" sz="1200" dirty="0"/>
              <a:t>, Поляна, </a:t>
            </a:r>
            <a:r>
              <a:rPr lang="ru-RU" sz="1200" dirty="0" err="1"/>
              <a:t>Шаян</a:t>
            </a:r>
            <a:r>
              <a:rPr lang="ru-RU" sz="1200" dirty="0"/>
              <a:t>.</a:t>
            </a:r>
          </a:p>
          <a:p>
            <a:endParaRPr lang="ru-RU" sz="1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0"/>
            <a:ext cx="7848872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Характеристика господарства і галузей спеціалізації.</a:t>
            </a:r>
            <a:endParaRPr lang="ru-RU" sz="4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1000" decel="5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1000" decel="5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1000" decel="5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1000" decel="5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1000" decel="5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1000" decel="5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1000" decel="5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1000" decel="5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0" fill="hold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0" fill="hold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0" fill="hold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0" fill="hold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1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geografica.net.ua/zagal/statti/teor/geo_katjer_te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115616" y="1196752"/>
            <a:ext cx="74168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</a:rPr>
              <a:t>На </a:t>
            </a:r>
            <a:r>
              <a:rPr lang="ru-RU" sz="1200" dirty="0" err="1" smtClean="0">
                <a:solidFill>
                  <a:schemeClr val="bg1"/>
                </a:solidFill>
              </a:rPr>
              <a:t>території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регіону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залягає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понад</a:t>
            </a:r>
            <a:r>
              <a:rPr lang="ru-RU" sz="1200" dirty="0" smtClean="0">
                <a:solidFill>
                  <a:schemeClr val="bg1"/>
                </a:solidFill>
              </a:rPr>
              <a:t> 25 </a:t>
            </a:r>
            <a:r>
              <a:rPr lang="ru-RU" sz="1200" dirty="0" err="1" smtClean="0">
                <a:solidFill>
                  <a:schemeClr val="bg1"/>
                </a:solidFill>
              </a:rPr>
              <a:t>видів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корисних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копалин</a:t>
            </a:r>
            <a:r>
              <a:rPr lang="ru-RU" sz="1200" dirty="0" smtClean="0">
                <a:solidFill>
                  <a:schemeClr val="bg1"/>
                </a:solidFill>
              </a:rPr>
              <a:t>: </a:t>
            </a:r>
            <a:r>
              <a:rPr lang="ru-RU" sz="1200" dirty="0" err="1" smtClean="0">
                <a:solidFill>
                  <a:schemeClr val="bg1"/>
                </a:solidFill>
              </a:rPr>
              <a:t>родовища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кам'яного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і</a:t>
            </a:r>
            <a:r>
              <a:rPr lang="ru-RU" sz="1200" dirty="0" smtClean="0">
                <a:solidFill>
                  <a:schemeClr val="bg1"/>
                </a:solidFill>
              </a:rPr>
              <a:t> бурого </a:t>
            </a:r>
            <a:r>
              <a:rPr lang="ru-RU" sz="1200" dirty="0" err="1" smtClean="0">
                <a:solidFill>
                  <a:schemeClr val="bg1"/>
                </a:solidFill>
              </a:rPr>
              <a:t>вугілля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сірчаних</a:t>
            </a:r>
            <a:r>
              <a:rPr lang="ru-RU" sz="1200" dirty="0" smtClean="0">
                <a:solidFill>
                  <a:schemeClr val="bg1"/>
                </a:solidFill>
              </a:rPr>
              <a:t> руд, </a:t>
            </a:r>
            <a:r>
              <a:rPr lang="ru-RU" sz="1200" dirty="0" err="1" smtClean="0">
                <a:solidFill>
                  <a:schemeClr val="bg1"/>
                </a:solidFill>
              </a:rPr>
              <a:t>калійних</a:t>
            </a:r>
            <a:r>
              <a:rPr lang="ru-RU" sz="1200" dirty="0" smtClean="0">
                <a:solidFill>
                  <a:schemeClr val="bg1"/>
                </a:solidFill>
              </a:rPr>
              <a:t> солей, </a:t>
            </a:r>
            <a:r>
              <a:rPr lang="ru-RU" sz="1200" dirty="0" err="1" smtClean="0">
                <a:solidFill>
                  <a:schemeClr val="bg1"/>
                </a:solidFill>
              </a:rPr>
              <a:t>нафти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і</a:t>
            </a:r>
            <a:r>
              <a:rPr lang="ru-RU" sz="1200" dirty="0" smtClean="0">
                <a:solidFill>
                  <a:schemeClr val="bg1"/>
                </a:solidFill>
              </a:rPr>
              <a:t> газу державного </a:t>
            </a:r>
            <a:r>
              <a:rPr lang="ru-RU" sz="1200" dirty="0" err="1" smtClean="0">
                <a:solidFill>
                  <a:schemeClr val="bg1"/>
                </a:solidFill>
              </a:rPr>
              <a:t>значення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цементної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сировини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вапняків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гіпсу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різновидні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глини</a:t>
            </a:r>
            <a:r>
              <a:rPr lang="ru-RU" sz="1200" dirty="0" smtClean="0">
                <a:solidFill>
                  <a:schemeClr val="bg1"/>
                </a:solidFill>
              </a:rPr>
              <a:t> для </a:t>
            </a:r>
            <a:r>
              <a:rPr lang="ru-RU" sz="1200" dirty="0" err="1" smtClean="0">
                <a:solidFill>
                  <a:schemeClr val="bg1"/>
                </a:solidFill>
              </a:rPr>
              <a:t>виробництва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стінових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матеріалів</a:t>
            </a:r>
            <a:r>
              <a:rPr lang="ru-RU" sz="1200" dirty="0" smtClean="0">
                <a:solidFill>
                  <a:schemeClr val="bg1"/>
                </a:solidFill>
              </a:rPr>
              <a:t> (</a:t>
            </a:r>
            <a:r>
              <a:rPr lang="ru-RU" sz="1200" dirty="0" err="1" smtClean="0">
                <a:solidFill>
                  <a:schemeClr val="bg1"/>
                </a:solidFill>
              </a:rPr>
              <a:t>цегли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блоків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тощо</a:t>
            </a:r>
            <a:r>
              <a:rPr lang="ru-RU" sz="1200" dirty="0" smtClean="0">
                <a:solidFill>
                  <a:schemeClr val="bg1"/>
                </a:solidFill>
              </a:rPr>
              <a:t>); у </a:t>
            </a:r>
            <a:r>
              <a:rPr lang="ru-RU" sz="1200" dirty="0" err="1" smtClean="0">
                <a:solidFill>
                  <a:schemeClr val="bg1"/>
                </a:solidFill>
              </a:rPr>
              <a:t>регіоні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є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поклади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дорогоцінних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каменів</a:t>
            </a:r>
            <a:r>
              <a:rPr lang="ru-RU" sz="1200" dirty="0" smtClean="0">
                <a:solidFill>
                  <a:schemeClr val="bg1"/>
                </a:solidFill>
              </a:rPr>
              <a:t> (</a:t>
            </a:r>
            <a:r>
              <a:rPr lang="ru-RU" sz="1200" dirty="0" err="1" smtClean="0">
                <a:solidFill>
                  <a:schemeClr val="bg1"/>
                </a:solidFill>
              </a:rPr>
              <a:t>родоніт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сталактити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тощо</a:t>
            </a:r>
            <a:r>
              <a:rPr lang="ru-RU" sz="1200" dirty="0" smtClean="0">
                <a:solidFill>
                  <a:schemeClr val="bg1"/>
                </a:solidFill>
              </a:rPr>
              <a:t>). </a:t>
            </a:r>
            <a:r>
              <a:rPr lang="ru-RU" sz="1200" dirty="0" err="1" smtClean="0">
                <a:solidFill>
                  <a:schemeClr val="bg1"/>
                </a:solidFill>
              </a:rPr>
              <a:t>Нафтогазові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родовища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регіону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експлуатуються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дослідження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підтверджують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що</a:t>
            </a:r>
            <a:r>
              <a:rPr lang="ru-RU" sz="1200" dirty="0" smtClean="0">
                <a:solidFill>
                  <a:schemeClr val="bg1"/>
                </a:solidFill>
              </a:rPr>
              <a:t> вони </a:t>
            </a:r>
            <a:r>
              <a:rPr lang="ru-RU" sz="1200" dirty="0" err="1" smtClean="0">
                <a:solidFill>
                  <a:schemeClr val="bg1"/>
                </a:solidFill>
              </a:rPr>
              <a:t>ще</a:t>
            </a:r>
            <a:r>
              <a:rPr lang="ru-RU" sz="1200" dirty="0" smtClean="0">
                <a:solidFill>
                  <a:schemeClr val="bg1"/>
                </a:solidFill>
              </a:rPr>
              <a:t> далеко не </a:t>
            </a:r>
            <a:r>
              <a:rPr lang="ru-RU" sz="1200" dirty="0" err="1" smtClean="0">
                <a:solidFill>
                  <a:schemeClr val="bg1"/>
                </a:solidFill>
              </a:rPr>
              <a:t>вичерпані</a:t>
            </a:r>
            <a:r>
              <a:rPr lang="ru-RU" sz="1200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У межах </a:t>
            </a:r>
            <a:r>
              <a:rPr lang="ru-RU" sz="1200" dirty="0" err="1" smtClean="0">
                <a:solidFill>
                  <a:schemeClr val="bg1"/>
                </a:solidFill>
              </a:rPr>
              <a:t>регіону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розташовані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основні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вугленосні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площі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Львівсько-Волинського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басейну</a:t>
            </a:r>
            <a:r>
              <a:rPr lang="ru-RU" sz="1200" dirty="0" smtClean="0">
                <a:solidFill>
                  <a:schemeClr val="bg1"/>
                </a:solidFill>
              </a:rPr>
              <a:t> у </a:t>
            </a:r>
            <a:r>
              <a:rPr lang="ru-RU" sz="1200" dirty="0" err="1" smtClean="0">
                <a:solidFill>
                  <a:schemeClr val="bg1"/>
                </a:solidFill>
              </a:rPr>
              <a:t>складі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Межріченського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Тячівського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Карпатського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родовищ</a:t>
            </a:r>
            <a:r>
              <a:rPr lang="ru-RU" sz="1200" dirty="0" smtClean="0">
                <a:solidFill>
                  <a:schemeClr val="bg1"/>
                </a:solidFill>
              </a:rPr>
              <a:t>. </a:t>
            </a:r>
            <a:r>
              <a:rPr lang="ru-RU" sz="1200" dirty="0" err="1" smtClean="0">
                <a:solidFill>
                  <a:schemeClr val="bg1"/>
                </a:solidFill>
              </a:rPr>
              <a:t>Вугільний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басейн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характеризується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високоякісним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енергетичним</a:t>
            </a:r>
            <a:r>
              <a:rPr lang="ru-RU" sz="1200" dirty="0" smtClean="0">
                <a:solidFill>
                  <a:schemeClr val="bg1"/>
                </a:solidFill>
              </a:rPr>
              <a:t> та </a:t>
            </a:r>
            <a:r>
              <a:rPr lang="ru-RU" sz="1200" dirty="0" err="1" smtClean="0">
                <a:solidFill>
                  <a:schemeClr val="bg1"/>
                </a:solidFill>
              </a:rPr>
              <a:t>коксівним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вугіллям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глибина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залягання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коливається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від</a:t>
            </a:r>
            <a:r>
              <a:rPr lang="ru-RU" sz="1200" dirty="0" smtClean="0">
                <a:solidFill>
                  <a:schemeClr val="bg1"/>
                </a:solidFill>
              </a:rPr>
              <a:t> 330 до 600 м.</a:t>
            </a:r>
          </a:p>
          <a:p>
            <a:r>
              <a:rPr lang="ru-RU" sz="1200" dirty="0" err="1" smtClean="0">
                <a:solidFill>
                  <a:schemeClr val="bg1"/>
                </a:solidFill>
              </a:rPr>
              <a:t>Погіршення</a:t>
            </a:r>
            <a:r>
              <a:rPr lang="ru-RU" sz="1200" dirty="0" smtClean="0">
                <a:solidFill>
                  <a:schemeClr val="bg1"/>
                </a:solidFill>
              </a:rPr>
              <a:t> умов </a:t>
            </a:r>
            <a:r>
              <a:rPr lang="ru-RU" sz="1200" dirty="0" err="1" smtClean="0">
                <a:solidFill>
                  <a:schemeClr val="bg1"/>
                </a:solidFill>
              </a:rPr>
              <a:t>видобутку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калійних</a:t>
            </a:r>
            <a:r>
              <a:rPr lang="ru-RU" sz="1200" dirty="0" smtClean="0">
                <a:solidFill>
                  <a:schemeClr val="bg1"/>
                </a:solidFill>
              </a:rPr>
              <a:t> солей негативно </a:t>
            </a:r>
            <a:r>
              <a:rPr lang="ru-RU" sz="1200" dirty="0" err="1" smtClean="0">
                <a:solidFill>
                  <a:schemeClr val="bg1"/>
                </a:solidFill>
              </a:rPr>
              <a:t>впливає</a:t>
            </a:r>
            <a:r>
              <a:rPr lang="ru-RU" sz="1200" dirty="0" smtClean="0">
                <a:solidFill>
                  <a:schemeClr val="bg1"/>
                </a:solidFill>
              </a:rPr>
              <a:t> на </a:t>
            </a:r>
            <a:r>
              <a:rPr lang="ru-RU" sz="1200" dirty="0" err="1" smtClean="0">
                <a:solidFill>
                  <a:schemeClr val="bg1"/>
                </a:solidFill>
              </a:rPr>
              <a:t>діяльність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рентабельність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виробництва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підприємств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що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використовують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Стебниківські</a:t>
            </a:r>
            <a:r>
              <a:rPr lang="ru-RU" sz="1200" dirty="0" smtClean="0">
                <a:solidFill>
                  <a:schemeClr val="bg1"/>
                </a:solidFill>
              </a:rPr>
              <a:t> та </a:t>
            </a:r>
            <a:r>
              <a:rPr lang="ru-RU" sz="1200" dirty="0" err="1" smtClean="0">
                <a:solidFill>
                  <a:schemeClr val="bg1"/>
                </a:solidFill>
              </a:rPr>
              <a:t>Солотвинські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родовища</a:t>
            </a:r>
            <a:r>
              <a:rPr lang="ru-RU" sz="1200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sz="1200" dirty="0" err="1" smtClean="0">
                <a:solidFill>
                  <a:schemeClr val="bg1"/>
                </a:solidFill>
              </a:rPr>
              <a:t>Сировинна</a:t>
            </a:r>
            <a:r>
              <a:rPr lang="ru-RU" sz="1200" dirty="0" smtClean="0">
                <a:solidFill>
                  <a:schemeClr val="bg1"/>
                </a:solidFill>
              </a:rPr>
              <a:t> база </a:t>
            </a:r>
            <a:r>
              <a:rPr lang="ru-RU" sz="1200" dirty="0" err="1" smtClean="0">
                <a:solidFill>
                  <a:schemeClr val="bg1"/>
                </a:solidFill>
              </a:rPr>
              <a:t>регіону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дає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змогу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значно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підвищити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видобуток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кухонної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солі</a:t>
            </a:r>
            <a:r>
              <a:rPr lang="ru-RU" sz="1200" dirty="0" smtClean="0">
                <a:solidFill>
                  <a:schemeClr val="bg1"/>
                </a:solidFill>
              </a:rPr>
              <a:t> - як </a:t>
            </a:r>
            <a:r>
              <a:rPr lang="ru-RU" sz="1200" dirty="0" err="1" smtClean="0">
                <a:solidFill>
                  <a:schemeClr val="bg1"/>
                </a:solidFill>
              </a:rPr>
              <a:t>кам'яної</a:t>
            </a:r>
            <a:r>
              <a:rPr lang="ru-RU" sz="1200" dirty="0" smtClean="0">
                <a:solidFill>
                  <a:schemeClr val="bg1"/>
                </a:solidFill>
              </a:rPr>
              <a:t>, так </a:t>
            </a:r>
            <a:r>
              <a:rPr lang="ru-RU" sz="1200" dirty="0" err="1" smtClean="0">
                <a:solidFill>
                  <a:schemeClr val="bg1"/>
                </a:solidFill>
              </a:rPr>
              <a:t>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з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природної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ропи</a:t>
            </a:r>
            <a:r>
              <a:rPr lang="ru-RU" sz="1200" dirty="0" smtClean="0">
                <a:solidFill>
                  <a:schemeClr val="bg1"/>
                </a:solidFill>
              </a:rPr>
              <a:t>. Особливо </a:t>
            </a:r>
            <a:r>
              <a:rPr lang="ru-RU" sz="1200" dirty="0" err="1" smtClean="0">
                <a:solidFill>
                  <a:schemeClr val="bg1"/>
                </a:solidFill>
              </a:rPr>
              <a:t>потрібно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звернути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увагу</a:t>
            </a:r>
            <a:r>
              <a:rPr lang="ru-RU" sz="1200" dirty="0" smtClean="0">
                <a:solidFill>
                  <a:schemeClr val="bg1"/>
                </a:solidFill>
              </a:rPr>
              <a:t> на перспективу комплексного </a:t>
            </a:r>
            <a:r>
              <a:rPr lang="ru-RU" sz="1200" dirty="0" err="1" smtClean="0">
                <a:solidFill>
                  <a:schemeClr val="bg1"/>
                </a:solidFill>
              </a:rPr>
              <a:t>використання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сировини</a:t>
            </a:r>
            <a:r>
              <a:rPr lang="ru-RU" sz="1200" dirty="0" smtClean="0">
                <a:solidFill>
                  <a:schemeClr val="bg1"/>
                </a:solidFill>
              </a:rPr>
              <a:t> для </a:t>
            </a:r>
            <a:r>
              <a:rPr lang="ru-RU" sz="1200" dirty="0" err="1" smtClean="0">
                <a:solidFill>
                  <a:schemeClr val="bg1"/>
                </a:solidFill>
              </a:rPr>
              <a:t>одержання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калійних</a:t>
            </a:r>
            <a:r>
              <a:rPr lang="ru-RU" sz="1200" dirty="0" smtClean="0">
                <a:solidFill>
                  <a:schemeClr val="bg1"/>
                </a:solidFill>
              </a:rPr>
              <a:t> добрив, </a:t>
            </a:r>
            <a:r>
              <a:rPr lang="ru-RU" sz="1200" dirty="0" err="1" smtClean="0">
                <a:solidFill>
                  <a:schemeClr val="bg1"/>
                </a:solidFill>
              </a:rPr>
              <a:t>кухонної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солі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інших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компонентів</a:t>
            </a:r>
            <a:r>
              <a:rPr lang="ru-RU" sz="1200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На </a:t>
            </a:r>
            <a:r>
              <a:rPr lang="ru-RU" sz="1200" dirty="0" err="1" smtClean="0">
                <a:solidFill>
                  <a:schemeClr val="bg1"/>
                </a:solidFill>
              </a:rPr>
              <a:t>території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Карпатського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економічного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регіону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є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достатньо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розвідані</a:t>
            </a:r>
            <a:r>
              <a:rPr lang="ru-RU" sz="1200" dirty="0" smtClean="0">
                <a:solidFill>
                  <a:schemeClr val="bg1"/>
                </a:solidFill>
              </a:rPr>
              <a:t> запаси </a:t>
            </a:r>
            <a:r>
              <a:rPr lang="ru-RU" sz="1200" dirty="0" err="1" smtClean="0">
                <a:solidFill>
                  <a:schemeClr val="bg1"/>
                </a:solidFill>
              </a:rPr>
              <a:t>родовищ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будівельної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мінеральної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сировини</a:t>
            </a:r>
            <a:r>
              <a:rPr lang="ru-RU" sz="1200" dirty="0" smtClean="0">
                <a:solidFill>
                  <a:schemeClr val="bg1"/>
                </a:solidFill>
              </a:rPr>
              <a:t>: </a:t>
            </a:r>
            <a:r>
              <a:rPr lang="ru-RU" sz="1200" dirty="0" err="1" smtClean="0">
                <a:solidFill>
                  <a:schemeClr val="bg1"/>
                </a:solidFill>
              </a:rPr>
              <a:t>вапняки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Добрянського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Дубовецького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родовищ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глини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і</a:t>
            </a:r>
            <a:r>
              <a:rPr lang="ru-RU" sz="1200" dirty="0" smtClean="0">
                <a:solidFill>
                  <a:schemeClr val="bg1"/>
                </a:solidFill>
              </a:rPr>
              <a:t> суглинки </a:t>
            </a:r>
            <a:r>
              <a:rPr lang="ru-RU" sz="1200" dirty="0" err="1" smtClean="0">
                <a:solidFill>
                  <a:schemeClr val="bg1"/>
                </a:solidFill>
              </a:rPr>
              <a:t>Кагуєвського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Розвадівського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Коломийського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родовищ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гіпсу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Пісковського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Ольшевського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Пелагічського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родовищ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піски</a:t>
            </a:r>
            <a:r>
              <a:rPr lang="ru-RU" sz="1200" dirty="0" smtClean="0">
                <a:solidFill>
                  <a:schemeClr val="bg1"/>
                </a:solidFill>
              </a:rPr>
              <a:t> як </a:t>
            </a:r>
            <a:r>
              <a:rPr lang="ru-RU" sz="1200" dirty="0" err="1" smtClean="0">
                <a:solidFill>
                  <a:schemeClr val="bg1"/>
                </a:solidFill>
              </a:rPr>
              <a:t>будівельні</a:t>
            </a:r>
            <a:r>
              <a:rPr lang="ru-RU" sz="1200" dirty="0" smtClean="0">
                <a:solidFill>
                  <a:schemeClr val="bg1"/>
                </a:solidFill>
              </a:rPr>
              <a:t>, так </a:t>
            </a:r>
            <a:r>
              <a:rPr lang="ru-RU" sz="1200" dirty="0" err="1" smtClean="0">
                <a:solidFill>
                  <a:schemeClr val="bg1"/>
                </a:solidFill>
              </a:rPr>
              <a:t>і</a:t>
            </a:r>
            <a:r>
              <a:rPr lang="ru-RU" sz="1200" dirty="0" smtClean="0">
                <a:solidFill>
                  <a:schemeClr val="bg1"/>
                </a:solidFill>
              </a:rPr>
              <a:t> для </a:t>
            </a:r>
            <a:r>
              <a:rPr lang="ru-RU" sz="1200" dirty="0" err="1" smtClean="0">
                <a:solidFill>
                  <a:schemeClr val="bg1"/>
                </a:solidFill>
              </a:rPr>
              <a:t>виробництва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скла</a:t>
            </a:r>
            <a:r>
              <a:rPr lang="ru-RU" sz="1200" dirty="0" smtClean="0">
                <a:solidFill>
                  <a:schemeClr val="bg1"/>
                </a:solidFill>
              </a:rPr>
              <a:t> у </a:t>
            </a:r>
            <a:r>
              <a:rPr lang="ru-RU" sz="1200" dirty="0" err="1" smtClean="0">
                <a:solidFill>
                  <a:schemeClr val="bg1"/>
                </a:solidFill>
              </a:rPr>
              <a:t>Львівській</a:t>
            </a:r>
            <a:r>
              <a:rPr lang="ru-RU" sz="1200" dirty="0" smtClean="0">
                <a:solidFill>
                  <a:schemeClr val="bg1"/>
                </a:solidFill>
              </a:rPr>
              <a:t> та </a:t>
            </a:r>
            <a:r>
              <a:rPr lang="ru-RU" sz="1200" dirty="0" err="1" smtClean="0">
                <a:solidFill>
                  <a:schemeClr val="bg1"/>
                </a:solidFill>
              </a:rPr>
              <a:t>Івано-Франкіській</a:t>
            </a:r>
            <a:r>
              <a:rPr lang="ru-RU" sz="1200" dirty="0" smtClean="0">
                <a:solidFill>
                  <a:schemeClr val="bg1"/>
                </a:solidFill>
              </a:rPr>
              <a:t> обл. </a:t>
            </a:r>
            <a:r>
              <a:rPr lang="ru-RU" sz="1200" dirty="0" err="1" smtClean="0">
                <a:solidFill>
                  <a:schemeClr val="bg1"/>
                </a:solidFill>
              </a:rPr>
              <a:t>Берегівське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родовище</a:t>
            </a:r>
            <a:r>
              <a:rPr lang="ru-RU" sz="1200" dirty="0" smtClean="0">
                <a:solidFill>
                  <a:schemeClr val="bg1"/>
                </a:solidFill>
              </a:rPr>
              <a:t>, яке </a:t>
            </a:r>
            <a:r>
              <a:rPr lang="ru-RU" sz="1200" dirty="0" err="1" smtClean="0">
                <a:solidFill>
                  <a:schemeClr val="bg1"/>
                </a:solidFill>
              </a:rPr>
              <a:t>має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поклади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свинцю</a:t>
            </a:r>
            <a:r>
              <a:rPr lang="ru-RU" sz="1200" dirty="0" smtClean="0">
                <a:solidFill>
                  <a:schemeClr val="bg1"/>
                </a:solidFill>
              </a:rPr>
              <a:t>, цинку, </a:t>
            </a:r>
            <a:r>
              <a:rPr lang="ru-RU" sz="1200" dirty="0" err="1" smtClean="0">
                <a:solidFill>
                  <a:schemeClr val="bg1"/>
                </a:solidFill>
              </a:rPr>
              <a:t>благородних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металів</a:t>
            </a:r>
            <a:r>
              <a:rPr lang="ru-RU" sz="1200" dirty="0" smtClean="0">
                <a:solidFill>
                  <a:schemeClr val="bg1"/>
                </a:solidFill>
              </a:rPr>
              <a:t>, бариту, </a:t>
            </a:r>
            <a:r>
              <a:rPr lang="ru-RU" sz="1200" dirty="0" err="1" smtClean="0">
                <a:solidFill>
                  <a:schemeClr val="bg1"/>
                </a:solidFill>
              </a:rPr>
              <a:t>розглядається</a:t>
            </a:r>
            <a:r>
              <a:rPr lang="ru-RU" sz="1200" dirty="0" smtClean="0">
                <a:solidFill>
                  <a:schemeClr val="bg1"/>
                </a:solidFill>
              </a:rPr>
              <a:t> як </a:t>
            </a:r>
            <a:r>
              <a:rPr lang="ru-RU" sz="1200" dirty="0" err="1" smtClean="0">
                <a:solidFill>
                  <a:schemeClr val="bg1"/>
                </a:solidFill>
              </a:rPr>
              <a:t>майбутня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сировинна</a:t>
            </a:r>
            <a:r>
              <a:rPr lang="ru-RU" sz="1200" dirty="0" smtClean="0">
                <a:solidFill>
                  <a:schemeClr val="bg1"/>
                </a:solidFill>
              </a:rPr>
              <a:t> база </a:t>
            </a:r>
            <a:r>
              <a:rPr lang="ru-RU" sz="1200" dirty="0" err="1" smtClean="0">
                <a:solidFill>
                  <a:schemeClr val="bg1"/>
                </a:solidFill>
              </a:rPr>
              <a:t>кольорової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металургії</a:t>
            </a:r>
            <a:r>
              <a:rPr lang="ru-RU" sz="1200" dirty="0" smtClean="0">
                <a:solidFill>
                  <a:schemeClr val="bg1"/>
                </a:solidFill>
              </a:rPr>
              <a:t>. У </a:t>
            </a:r>
            <a:r>
              <a:rPr lang="ru-RU" sz="1200" dirty="0" err="1" smtClean="0">
                <a:solidFill>
                  <a:schemeClr val="bg1"/>
                </a:solidFill>
              </a:rPr>
              <a:t>Закарпатті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є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поклади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ртуті</a:t>
            </a:r>
            <a:r>
              <a:rPr lang="ru-RU" sz="1200" dirty="0" smtClean="0">
                <a:solidFill>
                  <a:schemeClr val="bg1"/>
                </a:solidFill>
              </a:rPr>
              <a:t> (</a:t>
            </a:r>
            <a:r>
              <a:rPr lang="ru-RU" sz="1200" dirty="0" err="1" smtClean="0">
                <a:solidFill>
                  <a:schemeClr val="bg1"/>
                </a:solidFill>
              </a:rPr>
              <a:t>Вишівське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родовще</a:t>
            </a:r>
            <a:r>
              <a:rPr lang="ru-RU" sz="1200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sz="1200" dirty="0" err="1" smtClean="0">
                <a:solidFill>
                  <a:schemeClr val="bg1"/>
                </a:solidFill>
              </a:rPr>
              <a:t>Самородна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сірка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залягає</a:t>
            </a:r>
            <a:r>
              <a:rPr lang="ru-RU" sz="1200" dirty="0" smtClean="0">
                <a:solidFill>
                  <a:schemeClr val="bg1"/>
                </a:solidFill>
              </a:rPr>
              <a:t> на </a:t>
            </a:r>
            <a:r>
              <a:rPr lang="ru-RU" sz="1200" dirty="0" err="1" smtClean="0">
                <a:solidFill>
                  <a:schemeClr val="bg1"/>
                </a:solidFill>
              </a:rPr>
              <a:t>території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Львівської</a:t>
            </a:r>
            <a:r>
              <a:rPr lang="ru-RU" sz="1200" dirty="0" smtClean="0">
                <a:solidFill>
                  <a:schemeClr val="bg1"/>
                </a:solidFill>
              </a:rPr>
              <a:t> та </a:t>
            </a:r>
            <a:r>
              <a:rPr lang="ru-RU" sz="1200" dirty="0" err="1" smtClean="0">
                <a:solidFill>
                  <a:schemeClr val="bg1"/>
                </a:solidFill>
              </a:rPr>
              <a:t>Івано-Франківської</a:t>
            </a:r>
            <a:r>
              <a:rPr lang="ru-RU" sz="1200" dirty="0" smtClean="0">
                <a:solidFill>
                  <a:schemeClr val="bg1"/>
                </a:solidFill>
              </a:rPr>
              <a:t> обл. У </a:t>
            </a:r>
            <a:r>
              <a:rPr lang="ru-RU" sz="1200" dirty="0" err="1" smtClean="0">
                <a:solidFill>
                  <a:schemeClr val="bg1"/>
                </a:solidFill>
              </a:rPr>
              <a:t>Закарпатській</a:t>
            </a:r>
            <a:r>
              <a:rPr lang="ru-RU" sz="1200" dirty="0" smtClean="0">
                <a:solidFill>
                  <a:schemeClr val="bg1"/>
                </a:solidFill>
              </a:rPr>
              <a:t> та </a:t>
            </a:r>
            <a:r>
              <a:rPr lang="ru-RU" sz="1200" dirty="0" err="1" smtClean="0">
                <a:solidFill>
                  <a:schemeClr val="bg1"/>
                </a:solidFill>
              </a:rPr>
              <a:t>Івано-Франківській</a:t>
            </a:r>
            <a:r>
              <a:rPr lang="ru-RU" sz="1200" dirty="0" smtClean="0">
                <a:solidFill>
                  <a:schemeClr val="bg1"/>
                </a:solidFill>
              </a:rPr>
              <a:t> обл. </a:t>
            </a:r>
            <a:r>
              <a:rPr lang="ru-RU" sz="1200" dirty="0" err="1" smtClean="0">
                <a:solidFill>
                  <a:schemeClr val="bg1"/>
                </a:solidFill>
              </a:rPr>
              <a:t>є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родовища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мармуру</a:t>
            </a:r>
            <a:r>
              <a:rPr lang="ru-RU" sz="1200" dirty="0" smtClean="0">
                <a:solidFill>
                  <a:schemeClr val="bg1"/>
                </a:solidFill>
              </a:rPr>
              <a:t>.</a:t>
            </a:r>
            <a:endParaRPr lang="ru-RU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3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3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3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3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3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3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library.if.ua/media/content/5331b2c2cfd8c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ukrfoto.net/photos/Seredyuk/12060551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1410355"/>
            <a:ext cx="86044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err="1" smtClean="0">
                <a:solidFill>
                  <a:schemeClr val="bg1"/>
                </a:solidFill>
              </a:rPr>
              <a:t>Карпатський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економічний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регіон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найбільш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багатий</a:t>
            </a:r>
            <a:r>
              <a:rPr lang="ru-RU" sz="1200" dirty="0" smtClean="0">
                <a:solidFill>
                  <a:schemeClr val="bg1"/>
                </a:solidFill>
              </a:rPr>
              <a:t> на </a:t>
            </a:r>
            <a:r>
              <a:rPr lang="ru-RU" sz="1200" dirty="0" err="1" smtClean="0">
                <a:solidFill>
                  <a:schemeClr val="bg1"/>
                </a:solidFill>
              </a:rPr>
              <a:t>лісові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ресурси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порівняно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з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іншими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регіонами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України</a:t>
            </a:r>
            <a:r>
              <a:rPr lang="ru-RU" sz="1200" dirty="0" smtClean="0">
                <a:solidFill>
                  <a:schemeClr val="bg1"/>
                </a:solidFill>
              </a:rPr>
              <a:t>. </a:t>
            </a:r>
            <a:r>
              <a:rPr lang="ru-RU" sz="1200" dirty="0" err="1" smtClean="0">
                <a:solidFill>
                  <a:schemeClr val="bg1"/>
                </a:solidFill>
              </a:rPr>
              <a:t>їх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загальна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площа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перевищує</a:t>
            </a:r>
            <a:r>
              <a:rPr lang="ru-RU" sz="1200" dirty="0" smtClean="0">
                <a:solidFill>
                  <a:schemeClr val="bg1"/>
                </a:solidFill>
              </a:rPr>
              <a:t> 40 %. Роль </a:t>
            </a:r>
            <a:r>
              <a:rPr lang="ru-RU" sz="1200" dirty="0" err="1" smtClean="0">
                <a:solidFill>
                  <a:schemeClr val="bg1"/>
                </a:solidFill>
              </a:rPr>
              <a:t>лісів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важлива</a:t>
            </a:r>
            <a:r>
              <a:rPr lang="ru-RU" sz="1200" dirty="0" smtClean="0">
                <a:solidFill>
                  <a:schemeClr val="bg1"/>
                </a:solidFill>
              </a:rPr>
              <a:t> як в </a:t>
            </a:r>
            <a:r>
              <a:rPr lang="ru-RU" sz="1200" dirty="0" err="1" smtClean="0">
                <a:solidFill>
                  <a:schemeClr val="bg1"/>
                </a:solidFill>
              </a:rPr>
              <a:t>економічному</a:t>
            </a:r>
            <a:r>
              <a:rPr lang="ru-RU" sz="1200" dirty="0" smtClean="0">
                <a:solidFill>
                  <a:schemeClr val="bg1"/>
                </a:solidFill>
              </a:rPr>
              <a:t>, так </a:t>
            </a:r>
            <a:r>
              <a:rPr lang="ru-RU" sz="1200" dirty="0" err="1" smtClean="0">
                <a:solidFill>
                  <a:schemeClr val="bg1"/>
                </a:solidFill>
              </a:rPr>
              <a:t>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соціальному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розвитку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регіону</a:t>
            </a:r>
            <a:r>
              <a:rPr lang="ru-RU" sz="1200" dirty="0" smtClean="0">
                <a:solidFill>
                  <a:schemeClr val="bg1"/>
                </a:solidFill>
              </a:rPr>
              <a:t>. Вони </a:t>
            </a:r>
            <a:r>
              <a:rPr lang="ru-RU" sz="1200" dirty="0" err="1" smtClean="0">
                <a:solidFill>
                  <a:schemeClr val="bg1"/>
                </a:solidFill>
              </a:rPr>
              <a:t>мають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важливе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народногосподарське</a:t>
            </a:r>
            <a:r>
              <a:rPr lang="ru-RU" sz="1200" dirty="0" smtClean="0">
                <a:solidFill>
                  <a:schemeClr val="bg1"/>
                </a:solidFill>
              </a:rPr>
              <a:t> та </a:t>
            </a:r>
            <a:r>
              <a:rPr lang="ru-RU" sz="1200" dirty="0" err="1" smtClean="0">
                <a:solidFill>
                  <a:schemeClr val="bg1"/>
                </a:solidFill>
              </a:rPr>
              <a:t>рекреаційне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значення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відіграють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важливу</a:t>
            </a:r>
            <a:r>
              <a:rPr lang="ru-RU" sz="1200" dirty="0" smtClean="0">
                <a:solidFill>
                  <a:schemeClr val="bg1"/>
                </a:solidFill>
              </a:rPr>
              <a:t> роль як </a:t>
            </a:r>
            <a:r>
              <a:rPr lang="ru-RU" sz="1200" dirty="0" err="1" smtClean="0">
                <a:solidFill>
                  <a:schemeClr val="bg1"/>
                </a:solidFill>
              </a:rPr>
              <a:t>водо-регулюючий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водоохоронний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чинник</a:t>
            </a:r>
            <a:r>
              <a:rPr lang="ru-RU" sz="1200" dirty="0" smtClean="0">
                <a:solidFill>
                  <a:schemeClr val="bg1"/>
                </a:solidFill>
              </a:rPr>
              <a:t>. </a:t>
            </a:r>
            <a:r>
              <a:rPr lang="ru-RU" sz="1200" dirty="0" err="1" smtClean="0">
                <a:solidFill>
                  <a:schemeClr val="bg1"/>
                </a:solidFill>
              </a:rPr>
              <a:t>Зростання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ролі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лісів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пояснюється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також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зростанням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попиту</a:t>
            </a:r>
            <a:r>
              <a:rPr lang="ru-RU" sz="1200" dirty="0" smtClean="0">
                <a:solidFill>
                  <a:schemeClr val="bg1"/>
                </a:solidFill>
              </a:rPr>
              <a:t> на </a:t>
            </a:r>
            <a:r>
              <a:rPr lang="ru-RU" sz="1200" dirty="0" err="1" smtClean="0">
                <a:solidFill>
                  <a:schemeClr val="bg1"/>
                </a:solidFill>
              </a:rPr>
              <a:t>лісодеревину</a:t>
            </a:r>
            <a:r>
              <a:rPr lang="ru-RU" sz="1200" dirty="0" smtClean="0">
                <a:solidFill>
                  <a:schemeClr val="bg1"/>
                </a:solidFill>
              </a:rPr>
              <a:t>. </a:t>
            </a:r>
            <a:r>
              <a:rPr lang="ru-RU" sz="1200" dirty="0" err="1" smtClean="0">
                <a:solidFill>
                  <a:schemeClr val="bg1"/>
                </a:solidFill>
              </a:rPr>
              <a:t>Загальна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площа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лісів</a:t>
            </a:r>
            <a:r>
              <a:rPr lang="ru-RU" sz="1200" dirty="0" smtClean="0">
                <a:solidFill>
                  <a:schemeClr val="bg1"/>
                </a:solidFill>
              </a:rPr>
              <a:t> в </a:t>
            </a:r>
            <a:r>
              <a:rPr lang="ru-RU" sz="1200" dirty="0" err="1" smtClean="0">
                <a:solidFill>
                  <a:schemeClr val="bg1"/>
                </a:solidFill>
              </a:rPr>
              <a:t>регіоні</a:t>
            </a:r>
            <a:r>
              <a:rPr lang="ru-RU" sz="1200" dirty="0" smtClean="0">
                <a:solidFill>
                  <a:schemeClr val="bg1"/>
                </a:solidFill>
              </a:rPr>
              <a:t> становить 2269,4 тис. га, в тому </a:t>
            </a:r>
            <a:r>
              <a:rPr lang="ru-RU" sz="1200" dirty="0" err="1" smtClean="0">
                <a:solidFill>
                  <a:schemeClr val="bg1"/>
                </a:solidFill>
              </a:rPr>
              <a:t>числі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покриті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лісом</a:t>
            </a:r>
            <a:r>
              <a:rPr lang="ru-RU" sz="1200" dirty="0" smtClean="0">
                <a:solidFill>
                  <a:schemeClr val="bg1"/>
                </a:solidFill>
              </a:rPr>
              <a:t> 2079,6 тис. га, запаси </a:t>
            </a:r>
            <a:r>
              <a:rPr lang="ru-RU" sz="1200" dirty="0" err="1" smtClean="0">
                <a:solidFill>
                  <a:schemeClr val="bg1"/>
                </a:solidFill>
              </a:rPr>
              <a:t>деревини</a:t>
            </a:r>
            <a:r>
              <a:rPr lang="ru-RU" sz="1200" dirty="0" smtClean="0">
                <a:solidFill>
                  <a:schemeClr val="bg1"/>
                </a:solidFill>
              </a:rPr>
              <a:t> - 541,9 млн. м3. </a:t>
            </a:r>
            <a:r>
              <a:rPr lang="ru-RU" sz="1200" dirty="0" err="1" smtClean="0">
                <a:solidFill>
                  <a:schemeClr val="bg1"/>
                </a:solidFill>
              </a:rPr>
              <a:t>Природний</a:t>
            </a:r>
            <a:r>
              <a:rPr lang="ru-RU" sz="1200" dirty="0" smtClean="0">
                <a:solidFill>
                  <a:schemeClr val="bg1"/>
                </a:solidFill>
              </a:rPr>
              <a:t> склад </a:t>
            </a:r>
            <a:r>
              <a:rPr lang="ru-RU" sz="1200" dirty="0" err="1" smtClean="0">
                <a:solidFill>
                  <a:schemeClr val="bg1"/>
                </a:solidFill>
              </a:rPr>
              <a:t>лісів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досить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різноманітний</a:t>
            </a:r>
            <a:r>
              <a:rPr lang="ru-RU" sz="1200" dirty="0" smtClean="0">
                <a:solidFill>
                  <a:schemeClr val="bg1"/>
                </a:solidFill>
              </a:rPr>
              <a:t> - </a:t>
            </a:r>
            <a:r>
              <a:rPr lang="ru-RU" sz="1200" dirty="0" err="1" smtClean="0">
                <a:solidFill>
                  <a:schemeClr val="bg1"/>
                </a:solidFill>
              </a:rPr>
              <a:t>хвойні</a:t>
            </a:r>
            <a:r>
              <a:rPr lang="ru-RU" sz="1200" dirty="0" smtClean="0">
                <a:solidFill>
                  <a:schemeClr val="bg1"/>
                </a:solidFill>
              </a:rPr>
              <a:t> та </a:t>
            </a:r>
            <a:r>
              <a:rPr lang="ru-RU" sz="1200" dirty="0" err="1" smtClean="0">
                <a:solidFill>
                  <a:schemeClr val="bg1"/>
                </a:solidFill>
              </a:rPr>
              <a:t>твердолистяні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поради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складають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більше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половини</a:t>
            </a:r>
            <a:r>
              <a:rPr lang="ru-RU" sz="1200" dirty="0" smtClean="0">
                <a:solidFill>
                  <a:schemeClr val="bg1"/>
                </a:solidFill>
              </a:rPr>
              <a:t>. </a:t>
            </a:r>
            <a:r>
              <a:rPr lang="ru-RU" sz="1200" dirty="0" err="1" smtClean="0">
                <a:solidFill>
                  <a:schemeClr val="bg1"/>
                </a:solidFill>
              </a:rPr>
              <a:t>Лісоутворюючими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є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ялина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смерека</a:t>
            </a:r>
            <a:r>
              <a:rPr lang="ru-RU" sz="1200" dirty="0" smtClean="0">
                <a:solidFill>
                  <a:schemeClr val="bg1"/>
                </a:solidFill>
              </a:rPr>
              <a:t>, сосна, бук, дуб, а </a:t>
            </a:r>
            <a:r>
              <a:rPr lang="ru-RU" sz="1200" dirty="0" err="1" smtClean="0">
                <a:solidFill>
                  <a:schemeClr val="bg1"/>
                </a:solidFill>
              </a:rPr>
              <a:t>також</a:t>
            </a:r>
            <a:r>
              <a:rPr lang="ru-RU" sz="1200" dirty="0" smtClean="0">
                <a:solidFill>
                  <a:schemeClr val="bg1"/>
                </a:solidFill>
              </a:rPr>
              <a:t> - граб, ясень, клен, береза, </a:t>
            </a:r>
            <a:r>
              <a:rPr lang="ru-RU" sz="1200" dirty="0" err="1" smtClean="0">
                <a:solidFill>
                  <a:schemeClr val="bg1"/>
                </a:solidFill>
              </a:rPr>
              <a:t>осика</a:t>
            </a:r>
            <a:r>
              <a:rPr lang="ru-RU" sz="1200" dirty="0" smtClean="0">
                <a:solidFill>
                  <a:schemeClr val="bg1"/>
                </a:solidFill>
              </a:rPr>
              <a:t>. За </a:t>
            </a:r>
            <a:r>
              <a:rPr lang="ru-RU" sz="1200" dirty="0" err="1" smtClean="0">
                <a:solidFill>
                  <a:schemeClr val="bg1"/>
                </a:solidFill>
              </a:rPr>
              <a:t>віковою</a:t>
            </a:r>
            <a:r>
              <a:rPr lang="ru-RU" sz="1200" dirty="0" smtClean="0">
                <a:solidFill>
                  <a:schemeClr val="bg1"/>
                </a:solidFill>
              </a:rPr>
              <a:t> структурою </a:t>
            </a:r>
            <a:r>
              <a:rPr lang="ru-RU" sz="1200" dirty="0" err="1" smtClean="0">
                <a:solidFill>
                  <a:schemeClr val="bg1"/>
                </a:solidFill>
              </a:rPr>
              <a:t>переважають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молоді</a:t>
            </a:r>
            <a:r>
              <a:rPr lang="ru-RU" sz="1200" dirty="0" smtClean="0">
                <a:solidFill>
                  <a:schemeClr val="bg1"/>
                </a:solidFill>
              </a:rPr>
              <a:t> (52 %) </a:t>
            </a:r>
            <a:r>
              <a:rPr lang="ru-RU" sz="1200" dirty="0" err="1" smtClean="0">
                <a:solidFill>
                  <a:schemeClr val="bg1"/>
                </a:solidFill>
              </a:rPr>
              <a:t>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середньовікові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ліси</a:t>
            </a:r>
            <a:r>
              <a:rPr lang="ru-RU" sz="1200" dirty="0" smtClean="0">
                <a:solidFill>
                  <a:schemeClr val="bg1"/>
                </a:solidFill>
              </a:rPr>
              <a:t> (33 %). Не </a:t>
            </a:r>
            <a:r>
              <a:rPr lang="ru-RU" sz="1200" dirty="0" err="1" smtClean="0">
                <a:solidFill>
                  <a:schemeClr val="bg1"/>
                </a:solidFill>
              </a:rPr>
              <a:t>дивлячись</a:t>
            </a:r>
            <a:r>
              <a:rPr lang="ru-RU" sz="1200" dirty="0" smtClean="0">
                <a:solidFill>
                  <a:schemeClr val="bg1"/>
                </a:solidFill>
              </a:rPr>
              <a:t> на </a:t>
            </a:r>
            <a:r>
              <a:rPr lang="ru-RU" sz="1200" dirty="0" err="1" smtClean="0">
                <a:solidFill>
                  <a:schemeClr val="bg1"/>
                </a:solidFill>
              </a:rPr>
              <a:t>високу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залісненість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території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регіон</a:t>
            </a:r>
            <a:r>
              <a:rPr lang="ru-RU" sz="1200" dirty="0" smtClean="0">
                <a:solidFill>
                  <a:schemeClr val="bg1"/>
                </a:solidFill>
              </a:rPr>
              <a:t> не </a:t>
            </a:r>
            <a:r>
              <a:rPr lang="ru-RU" sz="1200" dirty="0" err="1" smtClean="0">
                <a:solidFill>
                  <a:schemeClr val="bg1"/>
                </a:solidFill>
              </a:rPr>
              <a:t>забезпечує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власні</a:t>
            </a:r>
            <a:r>
              <a:rPr lang="ru-RU" sz="1200" dirty="0" smtClean="0">
                <a:solidFill>
                  <a:schemeClr val="bg1"/>
                </a:solidFill>
              </a:rPr>
              <a:t> потреби </a:t>
            </a:r>
            <a:r>
              <a:rPr lang="ru-RU" sz="1200" dirty="0" err="1" smtClean="0">
                <a:solidFill>
                  <a:schemeClr val="bg1"/>
                </a:solidFill>
              </a:rPr>
              <a:t>деревообробної</a:t>
            </a:r>
            <a:r>
              <a:rPr lang="ru-RU" sz="1200" dirty="0" smtClean="0">
                <a:solidFill>
                  <a:schemeClr val="bg1"/>
                </a:solidFill>
              </a:rPr>
              <a:t> та </a:t>
            </a:r>
            <a:r>
              <a:rPr lang="ru-RU" sz="1200" dirty="0" err="1" smtClean="0">
                <a:solidFill>
                  <a:schemeClr val="bg1"/>
                </a:solidFill>
              </a:rPr>
              <a:t>меблевої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промисловості</a:t>
            </a:r>
            <a:r>
              <a:rPr lang="ru-RU" sz="1200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sz="1200" dirty="0" err="1" smtClean="0">
                <a:solidFill>
                  <a:schemeClr val="bg1"/>
                </a:solidFill>
              </a:rPr>
              <a:t>Рекреаційні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ресурси</a:t>
            </a:r>
            <a:r>
              <a:rPr lang="ru-RU" sz="1200" dirty="0" smtClean="0">
                <a:solidFill>
                  <a:schemeClr val="bg1"/>
                </a:solidFill>
              </a:rPr>
              <a:t>. На </a:t>
            </a:r>
            <a:r>
              <a:rPr lang="ru-RU" sz="1200" dirty="0" err="1" smtClean="0">
                <a:solidFill>
                  <a:schemeClr val="bg1"/>
                </a:solidFill>
              </a:rPr>
              <a:t>відміну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від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інших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економічних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регіонів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Карпатський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регіон</a:t>
            </a:r>
            <a:r>
              <a:rPr lang="ru-RU" sz="1200" dirty="0" smtClean="0">
                <a:solidFill>
                  <a:schemeClr val="bg1"/>
                </a:solidFill>
              </a:rPr>
              <a:t> - </a:t>
            </a:r>
            <a:r>
              <a:rPr lang="ru-RU" sz="1200" dirty="0" err="1" smtClean="0">
                <a:solidFill>
                  <a:schemeClr val="bg1"/>
                </a:solidFill>
              </a:rPr>
              <a:t>це</a:t>
            </a:r>
            <a:r>
              <a:rPr lang="ru-RU" sz="1200" dirty="0" smtClean="0">
                <a:solidFill>
                  <a:schemeClr val="bg1"/>
                </a:solidFill>
              </a:rPr>
              <a:t> зона </a:t>
            </a:r>
            <a:r>
              <a:rPr lang="ru-RU" sz="1200" dirty="0" err="1" smtClean="0">
                <a:solidFill>
                  <a:schemeClr val="bg1"/>
                </a:solidFill>
              </a:rPr>
              <a:t>багатопрофільного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зимового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літнього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гірсько-спортивного</a:t>
            </a:r>
            <a:r>
              <a:rPr lang="ru-RU" sz="1200" dirty="0" smtClean="0">
                <a:solidFill>
                  <a:schemeClr val="bg1"/>
                </a:solidFill>
              </a:rPr>
              <a:t> та </a:t>
            </a:r>
            <a:r>
              <a:rPr lang="ru-RU" sz="1200" dirty="0" err="1" smtClean="0">
                <a:solidFill>
                  <a:schemeClr val="bg1"/>
                </a:solidFill>
              </a:rPr>
              <a:t>масового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пізнавально-оздоровчого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відпочинку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бальнеологічного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лікування</a:t>
            </a:r>
            <a:r>
              <a:rPr lang="ru-RU" sz="1200" dirty="0" smtClean="0">
                <a:solidFill>
                  <a:schemeClr val="bg1"/>
                </a:solidFill>
              </a:rPr>
              <a:t>. </a:t>
            </a:r>
            <a:r>
              <a:rPr lang="ru-RU" sz="1200" dirty="0" err="1" smtClean="0">
                <a:solidFill>
                  <a:schemeClr val="bg1"/>
                </a:solidFill>
              </a:rPr>
              <a:t>Особливу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рекреаційну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цінність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мають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лікувальні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мінеральні</a:t>
            </a:r>
            <a:r>
              <a:rPr lang="ru-RU" sz="1200" dirty="0" smtClean="0">
                <a:solidFill>
                  <a:schemeClr val="bg1"/>
                </a:solidFill>
              </a:rPr>
              <a:t> води. В </a:t>
            </a:r>
            <a:r>
              <a:rPr lang="ru-RU" sz="1200" dirty="0" err="1" smtClean="0">
                <a:solidFill>
                  <a:schemeClr val="bg1"/>
                </a:solidFill>
              </a:rPr>
              <a:t>регіоні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налічуються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близько</a:t>
            </a:r>
            <a:r>
              <a:rPr lang="ru-RU" sz="1200" dirty="0" smtClean="0">
                <a:solidFill>
                  <a:schemeClr val="bg1"/>
                </a:solidFill>
              </a:rPr>
              <a:t> 800 </a:t>
            </a:r>
            <a:r>
              <a:rPr lang="ru-RU" sz="1200" dirty="0" err="1" smtClean="0">
                <a:solidFill>
                  <a:schemeClr val="bg1"/>
                </a:solidFill>
              </a:rPr>
              <a:t>джерел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свердловин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мінеральних</a:t>
            </a:r>
            <a:r>
              <a:rPr lang="ru-RU" sz="1200" dirty="0" smtClean="0">
                <a:solidFill>
                  <a:schemeClr val="bg1"/>
                </a:solidFill>
              </a:rPr>
              <a:t> вод </a:t>
            </a:r>
            <a:r>
              <a:rPr lang="ru-RU" sz="1200" dirty="0" err="1" smtClean="0">
                <a:solidFill>
                  <a:schemeClr val="bg1"/>
                </a:solidFill>
              </a:rPr>
              <a:t>із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сумарним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добовим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дебітом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понад</a:t>
            </a:r>
            <a:r>
              <a:rPr lang="ru-RU" sz="1200" dirty="0" smtClean="0">
                <a:solidFill>
                  <a:schemeClr val="bg1"/>
                </a:solidFill>
              </a:rPr>
              <a:t> 57,5 тис. м3.</a:t>
            </a:r>
          </a:p>
          <a:p>
            <a:r>
              <a:rPr lang="ru-RU" sz="1200" dirty="0" err="1" smtClean="0">
                <a:solidFill>
                  <a:schemeClr val="bg1"/>
                </a:solidFill>
              </a:rPr>
              <a:t>Мінеральні</a:t>
            </a:r>
            <a:r>
              <a:rPr lang="ru-RU" sz="1200" dirty="0" smtClean="0">
                <a:solidFill>
                  <a:schemeClr val="bg1"/>
                </a:solidFill>
              </a:rPr>
              <a:t> води </a:t>
            </a:r>
            <a:r>
              <a:rPr lang="ru-RU" sz="1200" dirty="0" err="1" smtClean="0">
                <a:solidFill>
                  <a:schemeClr val="bg1"/>
                </a:solidFill>
              </a:rPr>
              <a:t>регіону</a:t>
            </a:r>
            <a:r>
              <a:rPr lang="ru-RU" sz="1200" dirty="0" smtClean="0">
                <a:solidFill>
                  <a:schemeClr val="bg1"/>
                </a:solidFill>
              </a:rPr>
              <a:t> належать практично до </a:t>
            </a:r>
            <a:r>
              <a:rPr lang="ru-RU" sz="1200" dirty="0" err="1" smtClean="0">
                <a:solidFill>
                  <a:schemeClr val="bg1"/>
                </a:solidFill>
              </a:rPr>
              <a:t>всіх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різновидностей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їх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основних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груп</a:t>
            </a:r>
            <a:r>
              <a:rPr lang="ru-RU" sz="1200" dirty="0" smtClean="0">
                <a:solidFill>
                  <a:schemeClr val="bg1"/>
                </a:solidFill>
              </a:rPr>
              <a:t>. </a:t>
            </a:r>
            <a:r>
              <a:rPr lang="ru-RU" sz="1200" dirty="0" err="1" smtClean="0">
                <a:solidFill>
                  <a:schemeClr val="bg1"/>
                </a:solidFill>
              </a:rPr>
              <a:t>Понад</a:t>
            </a:r>
            <a:r>
              <a:rPr lang="ru-RU" sz="1200" dirty="0" smtClean="0">
                <a:solidFill>
                  <a:schemeClr val="bg1"/>
                </a:solidFill>
              </a:rPr>
              <a:t> 50 % </a:t>
            </a:r>
            <a:r>
              <a:rPr lang="ru-RU" sz="1200" dirty="0" err="1" smtClean="0">
                <a:solidFill>
                  <a:schemeClr val="bg1"/>
                </a:solidFill>
              </a:rPr>
              <a:t>джерел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знаходиться</a:t>
            </a:r>
            <a:r>
              <a:rPr lang="ru-RU" sz="1200" dirty="0" smtClean="0">
                <a:solidFill>
                  <a:schemeClr val="bg1"/>
                </a:solidFill>
              </a:rPr>
              <a:t> у </a:t>
            </a:r>
            <a:r>
              <a:rPr lang="ru-RU" sz="1200" dirty="0" err="1" smtClean="0">
                <a:solidFill>
                  <a:schemeClr val="bg1"/>
                </a:solidFill>
              </a:rPr>
              <a:t>Закарпатській</a:t>
            </a:r>
            <a:r>
              <a:rPr lang="ru-RU" sz="1200" dirty="0" smtClean="0">
                <a:solidFill>
                  <a:schemeClr val="bg1"/>
                </a:solidFill>
              </a:rPr>
              <a:t> обл., 26 % - у </a:t>
            </a:r>
            <a:r>
              <a:rPr lang="ru-RU" sz="1200" dirty="0" err="1" smtClean="0">
                <a:solidFill>
                  <a:schemeClr val="bg1"/>
                </a:solidFill>
              </a:rPr>
              <a:t>Львівській</a:t>
            </a:r>
            <a:r>
              <a:rPr lang="ru-RU" sz="1200" dirty="0" smtClean="0">
                <a:solidFill>
                  <a:schemeClr val="bg1"/>
                </a:solidFill>
              </a:rPr>
              <a:t>, 13 % - в </a:t>
            </a:r>
            <a:r>
              <a:rPr lang="ru-RU" sz="1200" dirty="0" err="1" smtClean="0">
                <a:solidFill>
                  <a:schemeClr val="bg1"/>
                </a:solidFill>
              </a:rPr>
              <a:t>Івано-Франківській</a:t>
            </a:r>
            <a:r>
              <a:rPr lang="ru-RU" sz="1200" dirty="0" smtClean="0">
                <a:solidFill>
                  <a:schemeClr val="bg1"/>
                </a:solidFill>
              </a:rPr>
              <a:t>, 10 % - у </a:t>
            </a:r>
            <a:r>
              <a:rPr lang="ru-RU" sz="1200" dirty="0" err="1" smtClean="0">
                <a:solidFill>
                  <a:schemeClr val="bg1"/>
                </a:solidFill>
              </a:rPr>
              <a:t>Чернівецькій</a:t>
            </a:r>
            <a:r>
              <a:rPr lang="ru-RU" sz="1200" dirty="0" smtClean="0">
                <a:solidFill>
                  <a:schemeClr val="bg1"/>
                </a:solidFill>
              </a:rPr>
              <a:t> обл.</a:t>
            </a:r>
          </a:p>
          <a:p>
            <a:r>
              <a:rPr lang="ru-RU" sz="1200" dirty="0" err="1" smtClean="0">
                <a:solidFill>
                  <a:schemeClr val="bg1"/>
                </a:solidFill>
              </a:rPr>
              <a:t>Велику</a:t>
            </a:r>
            <a:r>
              <a:rPr lang="ru-RU" sz="1200" dirty="0" smtClean="0">
                <a:solidFill>
                  <a:schemeClr val="bg1"/>
                </a:solidFill>
              </a:rPr>
              <a:t> роль у </a:t>
            </a:r>
            <a:r>
              <a:rPr lang="ru-RU" sz="1200" dirty="0" err="1" smtClean="0">
                <a:solidFill>
                  <a:schemeClr val="bg1"/>
                </a:solidFill>
              </a:rPr>
              <a:t>лікувальному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процесі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мають</a:t>
            </a:r>
            <a:r>
              <a:rPr lang="ru-RU" sz="1200" dirty="0" smtClean="0">
                <a:solidFill>
                  <a:schemeClr val="bg1"/>
                </a:solidFill>
              </a:rPr>
              <a:t> запаси озокериту </a:t>
            </a:r>
            <a:r>
              <a:rPr lang="ru-RU" sz="1200" dirty="0" err="1" smtClean="0">
                <a:solidFill>
                  <a:schemeClr val="bg1"/>
                </a:solidFill>
              </a:rPr>
              <a:t>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торфогрязі</a:t>
            </a:r>
            <a:r>
              <a:rPr lang="ru-RU" sz="1200" dirty="0" smtClean="0">
                <a:solidFill>
                  <a:schemeClr val="bg1"/>
                </a:solidFill>
              </a:rPr>
              <a:t>. Цей вид </a:t>
            </a:r>
            <a:r>
              <a:rPr lang="ru-RU" sz="1200" dirty="0" err="1" smtClean="0">
                <a:solidFill>
                  <a:schemeClr val="bg1"/>
                </a:solidFill>
              </a:rPr>
              <a:t>ресурсів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використовується</a:t>
            </a:r>
            <a:r>
              <a:rPr lang="ru-RU" sz="1200" dirty="0" smtClean="0">
                <a:solidFill>
                  <a:schemeClr val="bg1"/>
                </a:solidFill>
              </a:rPr>
              <a:t> на курортах </a:t>
            </a:r>
            <a:r>
              <a:rPr lang="ru-RU" sz="1200" dirty="0" err="1" smtClean="0">
                <a:solidFill>
                  <a:schemeClr val="bg1"/>
                </a:solidFill>
              </a:rPr>
              <a:t>Трускавця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Моршина</a:t>
            </a:r>
            <a:r>
              <a:rPr lang="ru-RU" sz="1200" dirty="0" smtClean="0">
                <a:solidFill>
                  <a:schemeClr val="bg1"/>
                </a:solidFill>
              </a:rPr>
              <a:t>, Великого </a:t>
            </a:r>
            <a:r>
              <a:rPr lang="ru-RU" sz="1200" dirty="0" err="1" smtClean="0">
                <a:solidFill>
                  <a:schemeClr val="bg1"/>
                </a:solidFill>
              </a:rPr>
              <a:t>Любеня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Шкла</a:t>
            </a:r>
            <a:r>
              <a:rPr lang="ru-RU" sz="1200" dirty="0" smtClean="0">
                <a:solidFill>
                  <a:schemeClr val="bg1"/>
                </a:solidFill>
              </a:rPr>
              <a:t>, Немирова, Черче.</a:t>
            </a:r>
          </a:p>
          <a:p>
            <a:r>
              <a:rPr lang="ru-RU" sz="1200" dirty="0" err="1" smtClean="0">
                <a:solidFill>
                  <a:schemeClr val="bg1"/>
                </a:solidFill>
              </a:rPr>
              <a:t>Значне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місце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відводиться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природно-заповідним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територіям</a:t>
            </a:r>
            <a:r>
              <a:rPr lang="ru-RU" sz="1200" dirty="0" smtClean="0">
                <a:solidFill>
                  <a:schemeClr val="bg1"/>
                </a:solidFill>
              </a:rPr>
              <a:t>. </a:t>
            </a:r>
            <a:r>
              <a:rPr lang="ru-RU" sz="1200" dirty="0" err="1" smtClean="0">
                <a:solidFill>
                  <a:schemeClr val="bg1"/>
                </a:solidFill>
              </a:rPr>
              <a:t>Це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Карпатський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біосферний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заповідник</a:t>
            </a:r>
            <a:r>
              <a:rPr lang="ru-RU" sz="1200" dirty="0" smtClean="0">
                <a:solidFill>
                  <a:schemeClr val="bg1"/>
                </a:solidFill>
              </a:rPr>
              <a:t> "</a:t>
            </a:r>
            <a:r>
              <a:rPr lang="ru-RU" sz="1200" dirty="0" err="1" smtClean="0">
                <a:solidFill>
                  <a:schemeClr val="bg1"/>
                </a:solidFill>
              </a:rPr>
              <a:t>Горгани</a:t>
            </a:r>
            <a:r>
              <a:rPr lang="ru-RU" sz="1200" dirty="0" smtClean="0">
                <a:solidFill>
                  <a:schemeClr val="bg1"/>
                </a:solidFill>
              </a:rPr>
              <a:t>" в </a:t>
            </a:r>
            <a:r>
              <a:rPr lang="ru-RU" sz="1200" dirty="0" err="1" smtClean="0">
                <a:solidFill>
                  <a:schemeClr val="bg1"/>
                </a:solidFill>
              </a:rPr>
              <a:t>Івано-Франківській</a:t>
            </a:r>
            <a:r>
              <a:rPr lang="ru-RU" sz="1200" dirty="0" smtClean="0">
                <a:solidFill>
                  <a:schemeClr val="bg1"/>
                </a:solidFill>
              </a:rPr>
              <a:t> обл., "</a:t>
            </a:r>
            <a:r>
              <a:rPr lang="ru-RU" sz="1200" dirty="0" err="1" smtClean="0">
                <a:solidFill>
                  <a:schemeClr val="bg1"/>
                </a:solidFill>
              </a:rPr>
              <a:t>Розточчя</a:t>
            </a:r>
            <a:r>
              <a:rPr lang="ru-RU" sz="1200" dirty="0" smtClean="0">
                <a:solidFill>
                  <a:schemeClr val="bg1"/>
                </a:solidFill>
              </a:rPr>
              <a:t>" у </a:t>
            </a:r>
            <a:r>
              <a:rPr lang="ru-RU" sz="1200" dirty="0" err="1" smtClean="0">
                <a:solidFill>
                  <a:schemeClr val="bg1"/>
                </a:solidFill>
              </a:rPr>
              <a:t>Львівській</a:t>
            </a:r>
            <a:r>
              <a:rPr lang="ru-RU" sz="1200" dirty="0" smtClean="0">
                <a:solidFill>
                  <a:schemeClr val="bg1"/>
                </a:solidFill>
              </a:rPr>
              <a:t> (</a:t>
            </a:r>
            <a:r>
              <a:rPr lang="ru-RU" sz="1200" dirty="0" err="1" smtClean="0">
                <a:solidFill>
                  <a:schemeClr val="bg1"/>
                </a:solidFill>
              </a:rPr>
              <a:t>площа</a:t>
            </a:r>
            <a:r>
              <a:rPr lang="ru-RU" sz="1200" dirty="0" smtClean="0">
                <a:solidFill>
                  <a:schemeClr val="bg1"/>
                </a:solidFill>
              </a:rPr>
              <a:t> 7424,2 га), </a:t>
            </a:r>
            <a:r>
              <a:rPr lang="ru-RU" sz="1200" dirty="0" err="1" smtClean="0">
                <a:solidFill>
                  <a:schemeClr val="bg1"/>
                </a:solidFill>
              </a:rPr>
              <a:t>національні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природні</a:t>
            </a:r>
            <a:r>
              <a:rPr lang="ru-RU" sz="1200" dirty="0" smtClean="0">
                <a:solidFill>
                  <a:schemeClr val="bg1"/>
                </a:solidFill>
              </a:rPr>
              <a:t> парки </a:t>
            </a:r>
            <a:r>
              <a:rPr lang="ru-RU" sz="1200" dirty="0" err="1" smtClean="0">
                <a:solidFill>
                  <a:schemeClr val="bg1"/>
                </a:solidFill>
              </a:rPr>
              <a:t>загальною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площею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понад</a:t>
            </a:r>
            <a:r>
              <a:rPr lang="ru-RU" sz="1200" dirty="0" smtClean="0">
                <a:solidFill>
                  <a:schemeClr val="bg1"/>
                </a:solidFill>
              </a:rPr>
              <a:t> 180 тис. га: </a:t>
            </a:r>
            <a:r>
              <a:rPr lang="ru-RU" sz="1200" dirty="0" err="1" smtClean="0">
                <a:solidFill>
                  <a:schemeClr val="bg1"/>
                </a:solidFill>
              </a:rPr>
              <a:t>Синевір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Ужанськийу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Закарпатській</a:t>
            </a:r>
            <a:r>
              <a:rPr lang="ru-RU" sz="1200" dirty="0" smtClean="0">
                <a:solidFill>
                  <a:schemeClr val="bg1"/>
                </a:solidFill>
              </a:rPr>
              <a:t> обл., </a:t>
            </a:r>
            <a:r>
              <a:rPr lang="ru-RU" sz="1200" dirty="0" err="1" smtClean="0">
                <a:solidFill>
                  <a:schemeClr val="bg1"/>
                </a:solidFill>
              </a:rPr>
              <a:t>Карпатський</a:t>
            </a:r>
            <a:r>
              <a:rPr lang="ru-RU" sz="1200" dirty="0" smtClean="0">
                <a:solidFill>
                  <a:schemeClr val="bg1"/>
                </a:solidFill>
              </a:rPr>
              <a:t> у </a:t>
            </a:r>
            <a:r>
              <a:rPr lang="ru-RU" sz="1200" dirty="0" err="1" smtClean="0">
                <a:solidFill>
                  <a:schemeClr val="bg1"/>
                </a:solidFill>
              </a:rPr>
              <a:t>Яремчанській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зоні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Івано-Франківської</a:t>
            </a:r>
            <a:r>
              <a:rPr lang="ru-RU" sz="1200" dirty="0" smtClean="0">
                <a:solidFill>
                  <a:schemeClr val="bg1"/>
                </a:solidFill>
              </a:rPr>
              <a:t> обл., </a:t>
            </a:r>
            <a:r>
              <a:rPr lang="ru-RU" sz="1200" dirty="0" err="1" smtClean="0">
                <a:solidFill>
                  <a:schemeClr val="bg1"/>
                </a:solidFill>
              </a:rPr>
              <a:t>Вижницький</a:t>
            </a:r>
            <a:r>
              <a:rPr lang="ru-RU" sz="1200" dirty="0" smtClean="0">
                <a:solidFill>
                  <a:schemeClr val="bg1"/>
                </a:solidFill>
              </a:rPr>
              <a:t> у </a:t>
            </a:r>
            <a:r>
              <a:rPr lang="ru-RU" sz="1200" dirty="0" err="1" smtClean="0">
                <a:solidFill>
                  <a:schemeClr val="bg1"/>
                </a:solidFill>
              </a:rPr>
              <a:t>Чернівецькій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Яворівський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Сколівські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Бескиди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у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Львівській</a:t>
            </a:r>
            <a:r>
              <a:rPr lang="ru-RU" sz="1200" dirty="0" smtClean="0">
                <a:solidFill>
                  <a:schemeClr val="bg1"/>
                </a:solidFill>
              </a:rPr>
              <a:t> обл., </a:t>
            </a:r>
            <a:r>
              <a:rPr lang="ru-RU" sz="1200" dirty="0" err="1" smtClean="0">
                <a:solidFill>
                  <a:schemeClr val="bg1"/>
                </a:solidFill>
              </a:rPr>
              <a:t>які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мають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також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рекреаційне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значення</a:t>
            </a:r>
            <a:r>
              <a:rPr lang="ru-RU" sz="1200" dirty="0" smtClean="0">
                <a:solidFill>
                  <a:schemeClr val="bg1"/>
                </a:solidFill>
              </a:rPr>
              <a:t>. У </a:t>
            </a:r>
            <a:r>
              <a:rPr lang="ru-RU" sz="1200" dirty="0" err="1" smtClean="0">
                <a:solidFill>
                  <a:schemeClr val="bg1"/>
                </a:solidFill>
              </a:rPr>
              <a:t>Яремчанській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зоні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Івано-Франківської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області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відкритий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працює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цілорічно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туристично-оздоровчий</a:t>
            </a:r>
            <a:r>
              <a:rPr lang="ru-RU" sz="1200" dirty="0" smtClean="0">
                <a:solidFill>
                  <a:schemeClr val="bg1"/>
                </a:solidFill>
              </a:rPr>
              <a:t> комплекс "</a:t>
            </a:r>
            <a:r>
              <a:rPr lang="ru-RU" sz="1200" dirty="0" err="1" smtClean="0">
                <a:solidFill>
                  <a:schemeClr val="bg1"/>
                </a:solidFill>
              </a:rPr>
              <a:t>Буковель</a:t>
            </a:r>
            <a:r>
              <a:rPr lang="ru-RU" sz="1200" dirty="0" smtClean="0">
                <a:solidFill>
                  <a:schemeClr val="bg1"/>
                </a:solidFill>
              </a:rPr>
              <a:t>" </a:t>
            </a:r>
            <a:r>
              <a:rPr lang="ru-RU" sz="1200" dirty="0" err="1" smtClean="0">
                <a:solidFill>
                  <a:schemeClr val="bg1"/>
                </a:solidFill>
              </a:rPr>
              <a:t>міжнародного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значення</a:t>
            </a:r>
            <a:r>
              <a:rPr lang="ru-RU" sz="1200" dirty="0" smtClean="0">
                <a:solidFill>
                  <a:schemeClr val="bg1"/>
                </a:solidFill>
              </a:rPr>
              <a:t>. </a:t>
            </a:r>
            <a:r>
              <a:rPr lang="ru-RU" sz="1200" dirty="0" err="1" smtClean="0">
                <a:solidFill>
                  <a:schemeClr val="bg1"/>
                </a:solidFill>
              </a:rPr>
              <a:t>Карпатський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регіон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має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стратегічну</a:t>
            </a:r>
            <a:r>
              <a:rPr lang="ru-RU" sz="1200" dirty="0" smtClean="0">
                <a:solidFill>
                  <a:schemeClr val="bg1"/>
                </a:solidFill>
              </a:rPr>
              <a:t> перспективу стати </a:t>
            </a:r>
            <a:r>
              <a:rPr lang="ru-RU" sz="1200" dirty="0" err="1" smtClean="0">
                <a:solidFill>
                  <a:schemeClr val="bg1"/>
                </a:solidFill>
              </a:rPr>
              <a:t>міжнародним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оздоровчим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і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туристично-відпочинковим</a:t>
            </a:r>
            <a:r>
              <a:rPr lang="ru-RU" sz="1200" dirty="0" smtClean="0">
                <a:solidFill>
                  <a:schemeClr val="bg1"/>
                </a:solidFill>
              </a:rPr>
              <a:t> комплексом.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07704" y="0"/>
            <a:ext cx="53335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Лісові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ресурси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277</TotalTime>
  <Words>1421</Words>
  <Application>Microsoft Office PowerPoint</Application>
  <PresentationFormat>Экран (4:3)</PresentationFormat>
  <Paragraphs>106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Економічні райони України</vt:lpstr>
      <vt:lpstr>План характеристики Карпатського району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Економічні райони України</dc:title>
  <dc:creator>User1</dc:creator>
  <cp:lastModifiedBy>User1</cp:lastModifiedBy>
  <cp:revision>36</cp:revision>
  <dcterms:created xsi:type="dcterms:W3CDTF">2015-04-19T17:24:13Z</dcterms:created>
  <dcterms:modified xsi:type="dcterms:W3CDTF">2015-05-14T18:44:24Z</dcterms:modified>
</cp:coreProperties>
</file>